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85"/>
  </p:notesMasterIdLst>
  <p:sldIdLst>
    <p:sldId id="379" r:id="rId3"/>
    <p:sldId id="394" r:id="rId4"/>
    <p:sldId id="395" r:id="rId5"/>
    <p:sldId id="350" r:id="rId6"/>
    <p:sldId id="375" r:id="rId7"/>
    <p:sldId id="346" r:id="rId8"/>
    <p:sldId id="396" r:id="rId9"/>
    <p:sldId id="397" r:id="rId10"/>
    <p:sldId id="264" r:id="rId11"/>
    <p:sldId id="265" r:id="rId12"/>
    <p:sldId id="257" r:id="rId13"/>
    <p:sldId id="258" r:id="rId14"/>
    <p:sldId id="359" r:id="rId15"/>
    <p:sldId id="398" r:id="rId16"/>
    <p:sldId id="273" r:id="rId17"/>
    <p:sldId id="384" r:id="rId18"/>
    <p:sldId id="381" r:id="rId19"/>
    <p:sldId id="335" r:id="rId20"/>
    <p:sldId id="278" r:id="rId21"/>
    <p:sldId id="279" r:id="rId22"/>
    <p:sldId id="327" r:id="rId23"/>
    <p:sldId id="322" r:id="rId24"/>
    <p:sldId id="280" r:id="rId25"/>
    <p:sldId id="283" r:id="rId26"/>
    <p:sldId id="284" r:id="rId27"/>
    <p:sldId id="285" r:id="rId28"/>
    <p:sldId id="363" r:id="rId29"/>
    <p:sldId id="286" r:id="rId30"/>
    <p:sldId id="287" r:id="rId31"/>
    <p:sldId id="399" r:id="rId32"/>
    <p:sldId id="299" r:id="rId33"/>
    <p:sldId id="282" r:id="rId34"/>
    <p:sldId id="295" r:id="rId35"/>
    <p:sldId id="266" r:id="rId36"/>
    <p:sldId id="288" r:id="rId37"/>
    <p:sldId id="256" r:id="rId38"/>
    <p:sldId id="321" r:id="rId39"/>
    <p:sldId id="262" r:id="rId40"/>
    <p:sldId id="324" r:id="rId41"/>
    <p:sldId id="323" r:id="rId42"/>
    <p:sldId id="372" r:id="rId43"/>
    <p:sldId id="400" r:id="rId44"/>
    <p:sldId id="259" r:id="rId45"/>
    <p:sldId id="260" r:id="rId46"/>
    <p:sldId id="376" r:id="rId47"/>
    <p:sldId id="378" r:id="rId48"/>
    <p:sldId id="325" r:id="rId49"/>
    <p:sldId id="380" r:id="rId50"/>
    <p:sldId id="292" r:id="rId51"/>
    <p:sldId id="267" r:id="rId52"/>
    <p:sldId id="269" r:id="rId53"/>
    <p:sldId id="386" r:id="rId54"/>
    <p:sldId id="373" r:id="rId55"/>
    <p:sldId id="274" r:id="rId56"/>
    <p:sldId id="275" r:id="rId57"/>
    <p:sldId id="326" r:id="rId58"/>
    <p:sldId id="291" r:id="rId59"/>
    <p:sldId id="290" r:id="rId60"/>
    <p:sldId id="276" r:id="rId61"/>
    <p:sldId id="277" r:id="rId62"/>
    <p:sldId id="289" r:id="rId63"/>
    <p:sldId id="293" r:id="rId64"/>
    <p:sldId id="401" r:id="rId65"/>
    <p:sldId id="270" r:id="rId66"/>
    <p:sldId id="271" r:id="rId67"/>
    <p:sldId id="272" r:id="rId68"/>
    <p:sldId id="301" r:id="rId69"/>
    <p:sldId id="317" r:id="rId70"/>
    <p:sldId id="316" r:id="rId71"/>
    <p:sldId id="315" r:id="rId72"/>
    <p:sldId id="318" r:id="rId73"/>
    <p:sldId id="319" r:id="rId74"/>
    <p:sldId id="302" r:id="rId75"/>
    <p:sldId id="320" r:id="rId76"/>
    <p:sldId id="268" r:id="rId77"/>
    <p:sldId id="336" r:id="rId78"/>
    <p:sldId id="368" r:id="rId79"/>
    <p:sldId id="366" r:id="rId80"/>
    <p:sldId id="365" r:id="rId81"/>
    <p:sldId id="377" r:id="rId82"/>
    <p:sldId id="402" r:id="rId83"/>
    <p:sldId id="367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F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81" autoAdjust="0"/>
    <p:restoredTop sz="83010" autoAdjust="0"/>
  </p:normalViewPr>
  <p:slideViewPr>
    <p:cSldViewPr snapToGrid="0">
      <p:cViewPr varScale="1">
        <p:scale>
          <a:sx n="93" d="100"/>
          <a:sy n="93" d="100"/>
        </p:scale>
        <p:origin x="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C881A-D32E-42E8-9070-7EB713AA357F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B6EA1-B038-4F2A-86A0-5554CC981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54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2857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allows you to “pretty-print” or indent your JSON, and the option is compress or minify your JSON.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56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JSON tree viewer helps you navigate the JSON document object model, locating values and reflecting the path in JSON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15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842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store JSON in SQL Server. Do I use varchar or </a:t>
            </a:r>
            <a:r>
              <a:rPr lang="en-US" dirty="0" err="1"/>
              <a:t>nvarchar</a:t>
            </a:r>
            <a:r>
              <a:rPr lang="en-US" dirty="0"/>
              <a:t>?</a:t>
            </a:r>
          </a:p>
          <a:p>
            <a:r>
              <a:rPr lang="en-US" dirty="0"/>
              <a:t>If your characters cannot be represented by the ones in red, you need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Notice the selection of a variety of foreign accented letters, and grammar-corrected punctuation.</a:t>
            </a:r>
          </a:p>
          <a:p>
            <a:r>
              <a:rPr lang="en-US" dirty="0"/>
              <a:t>You may also need to consider if have legal reasons to capture “exactly” what the user entered.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395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the JSON datatype afford us? At this time, conformity to rules of input, storage compression.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250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any table that involves a column of datatype JSON must be manipulated by TSQL. You cannot use the SSMS table designer.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3285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choose your datatype incorrectly, you could face issues of character demotion, substitution, or loss.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56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some rules of JSON formatting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863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Whatever character starts must have a finishing character. Since these are curly braces, this is a JSON object. There is only one entry.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89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outside brackets are boxed, meaning that this is an array. This array happens to contain one item.</a:t>
            </a:r>
          </a:p>
          <a:p>
            <a:r>
              <a:rPr lang="en-US" dirty="0"/>
              <a:t>Arrays in JSON are zero-based, just like in JavaScript.</a:t>
            </a:r>
          </a:p>
          <a:p>
            <a:r>
              <a:rPr lang="en-US" dirty="0"/>
              <a:t>APIs may return a JSON </a:t>
            </a:r>
            <a:r>
              <a:rPr lang="en-US" dirty="0" err="1"/>
              <a:t>resultset</a:t>
            </a:r>
            <a:r>
              <a:rPr lang="en-US" dirty="0"/>
              <a:t> as an array even when one item was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722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manager tells me to work with Jason, an outsider, who has an import for 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43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an API may prefix the array with a property name, even something as trivial as “value”, “data” or “response”.</a:t>
            </a:r>
          </a:p>
          <a:p>
            <a:r>
              <a:rPr lang="en-US" dirty="0"/>
              <a:t>Notice this pushes all the data down one level lower by indention.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238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129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While, yes, I could name all my properties the same name, our TSQL JSON operators will only pick up the first one it comes across. </a:t>
            </a:r>
          </a:p>
          <a:p>
            <a:r>
              <a:rPr lang="en-US" dirty="0"/>
              <a:t>Clearly, this is not a beneficial practice. Nor is naming the properties with names that I can’t easily describe or type.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076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“null” is lowercase. Anything else is considered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166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I say unordered, yet the example shows an alphabetical list of children. </a:t>
            </a:r>
          </a:p>
          <a:p>
            <a:r>
              <a:rPr lang="en-US" dirty="0"/>
              <a:t>You cannot expect the data to return this way every time, nor can you make decisions of order in this manner.</a:t>
            </a:r>
          </a:p>
          <a:p>
            <a:r>
              <a:rPr lang="en-US" dirty="0"/>
              <a:t>If order is important, change the array of children from an array of strings to an array of JSON objects with properties “name” and “age” for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955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918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smallest JSON you can make is 2 characters: curly brackets or square brackets.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43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enough rules that you could make a game show out of it, but thankfully we can let SQL Server do the heavy thinking for 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509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testing various values, some JSON formatting rules have appeared</a:t>
            </a:r>
          </a:p>
          <a:p>
            <a:endParaRPr lang="en-US" dirty="0"/>
          </a:p>
          <a:p>
            <a:r>
              <a:rPr lang="en-US" dirty="0"/>
              <a:t>Arrays must be accompanied by a property name (4/5), unless the JSON originally starts with square brackets (1/3). In that case, property name is explicitly disallowed. (8)</a:t>
            </a:r>
          </a:p>
          <a:p>
            <a:endParaRPr lang="en-US" sz="1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325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Server 2022 has improved ISJSON with a second parameter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61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Jason works with semi-structured data. This type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doesn’t strictly adhere to a fixed schema or rigid data mode.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JSON represents data in a hierarchical structure using key-value pairs. Objects contain key-value pairs, and arrays can hold multiple values. 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This flexibility allows you to nest objects and arrays within each other.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4459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note: </a:t>
            </a:r>
          </a:p>
          <a:p>
            <a:pPr marL="171450" indent="-171450">
              <a:buFontTx/>
              <a:buChar char="-"/>
            </a:pPr>
            <a:r>
              <a:rPr lang="en-US" dirty="0"/>
              <a:t>TSQL NULL is not JSON</a:t>
            </a:r>
          </a:p>
          <a:p>
            <a:pPr marL="171450" indent="-171450">
              <a:buFontTx/>
              <a:buChar char="-"/>
            </a:pPr>
            <a:r>
              <a:rPr lang="en-US" dirty="0"/>
              <a:t>Text needs to be in quotes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default for ISJSON is an XOR of OBJECT|ARRAY</a:t>
            </a:r>
          </a:p>
          <a:p>
            <a:pPr marL="171450" indent="-171450">
              <a:buFontTx/>
              <a:buChar char="-"/>
            </a:pPr>
            <a:r>
              <a:rPr lang="en-US" dirty="0"/>
              <a:t>JSON null is lowercase, without quotes, and is not a scalar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856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text must agree to the ISJSON function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  <a:p>
            <a:r>
              <a:rPr lang="en-US" dirty="0"/>
              <a:t>This constraint is not necessary for a column of datatype JSON, as it will automatically check for formatting.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711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 SQL engine is smart enough to know that there is no extra positions of parents beyond 0 and 1,</a:t>
            </a:r>
          </a:p>
          <a:p>
            <a:r>
              <a:rPr lang="en-US" dirty="0"/>
              <a:t>And that a hyphenated property name is enclosed with double-quotes.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739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root (“$”) doesn’t even exist, you have bad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095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I’d probably use ISJSON to test for valid JSON, and JSON_PATH_EXISTS for optional properties such as “feature-flag”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444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459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9266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invalid JSON is passed to JSON_QUERY, an error is returned.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322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invalid JSON is passed to JSON_VALUE, an error is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448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and NON-NULL value before it can settle in the table data. 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9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may be times were you need to convert one format to the other for import/export purposes.</a:t>
            </a:r>
          </a:p>
          <a:p>
            <a:r>
              <a:rPr lang="en-US" dirty="0"/>
              <a:t>Maybe you store JSON in the SQL Server in its raw format from an API, and you want to query values from it.</a:t>
            </a:r>
          </a:p>
          <a:p>
            <a:r>
              <a:rPr lang="en-US" dirty="0"/>
              <a:t>We’ll talk about the operators you need to do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570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quite unfortunate that these two functions would never intersect, but determine whether you get results or not.</a:t>
            </a:r>
          </a:p>
          <a:p>
            <a:r>
              <a:rPr lang="en-US" dirty="0"/>
              <a:t>Even I will mix them up so don’t get frustrated.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735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root ($) moves perspective as you navigate with JSON_QUERY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313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prefix the $ with keywords lax and strict.</a:t>
            </a:r>
          </a:p>
          <a:p>
            <a:r>
              <a:rPr lang="en-US" dirty="0"/>
              <a:t>Lax (default) prevents errors and results with NULL when no value is found at the JSON path given.</a:t>
            </a:r>
          </a:p>
          <a:p>
            <a:r>
              <a:rPr lang="en-US" dirty="0"/>
              <a:t>Strict throws errors only when no value is found at the JSON path given.</a:t>
            </a:r>
          </a:p>
          <a:p>
            <a:r>
              <a:rPr lang="en-US" dirty="0"/>
              <a:t>“Lax” and “strict” can applied to any JSON operator that uses the ‘$’ notation.</a:t>
            </a:r>
          </a:p>
          <a:p>
            <a:endParaRPr lang="en-US" dirty="0"/>
          </a:p>
          <a:p>
            <a:r>
              <a:rPr lang="en-US" dirty="0"/>
              <a:t>Fun fact: JSON_PATH_EXISTS will accept the lax/strict keywords, but ultimately ignores them…. Providing only a yes/no answer if the path exists.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105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dataset returned by OPENJSON is statement-scoped. Unless you send it to a table, it is lost at the next statement.</a:t>
            </a:r>
          </a:p>
          <a:p>
            <a:r>
              <a:rPr lang="en-US" dirty="0"/>
              <a:t>Notice the types returned. Perhaps you could build a hierarchical loop and process these rows differently based on the value?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682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all the JSON operators, OPENJSON is the only one that currently does not work with the JSON datatype. </a:t>
            </a:r>
          </a:p>
          <a:p>
            <a:r>
              <a:rPr lang="en-US" dirty="0"/>
              <a:t>But this is an easy fix: We just convert the </a:t>
            </a:r>
            <a:r>
              <a:rPr lang="en-US" dirty="0" err="1"/>
              <a:t>json</a:t>
            </a:r>
            <a:r>
              <a:rPr lang="en-US" dirty="0"/>
              <a:t> text into an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Hopefully this will be addressed soon by Microsoft.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57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take away from the CROSS JOIN that “for each” row in Table1, we get rows of Table2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996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known as a “lateral join”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49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the top query is syntactically correct, force yourself to write in the style of the bottom query.</a:t>
            </a:r>
          </a:p>
          <a:p>
            <a:r>
              <a:rPr lang="en-US" dirty="0"/>
              <a:t>The CROSS APPLY should form a dependency (a join) to the source above.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9092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could not write this query using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@_json) on each line.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0000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420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6312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JSON_OBJECT can be nested, can be combined with JSON_ARRAY which we will discuss soon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9237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JSON_ARRAY can be nested, can be combined with JSON_OBJECT.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the defaults of ABSENT ON NULL and NULL ON NULL switch between the two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074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JSON_ARRAY sounds like CONCAT, but a lot less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1461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should be noted that the display in the FOR JSON AUTO is not necessarily pretty-printed JSON.</a:t>
            </a:r>
          </a:p>
          <a:p>
            <a:r>
              <a:rPr lang="en-US" dirty="0"/>
              <a:t>You would still need Notepad++ or some other 3</a:t>
            </a:r>
            <a:r>
              <a:rPr lang="en-US" baseline="30000" dirty="0"/>
              <a:t>rd</a:t>
            </a:r>
            <a:r>
              <a:rPr lang="en-US" dirty="0"/>
              <a:t>-party tool.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2070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Earlier we talked about how many characters to show in the Query Results pane. It said “Non-XML data”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70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here, this is considered “XML data.”  The default is 2MB.</a:t>
            </a:r>
          </a:p>
          <a:p>
            <a:r>
              <a:rPr lang="en-US" dirty="0"/>
              <a:t>2MB is roughly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2097152 characters, so don’t go overboard. SSMS aims to please at the expense of your 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6844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get around the limit of 65K characters in </a:t>
            </a:r>
            <a:r>
              <a:rPr lang="en-US" dirty="0" err="1"/>
              <a:t>GridView</a:t>
            </a:r>
            <a:r>
              <a:rPr lang="en-US" dirty="0"/>
              <a:t> by re-casting the JSON as AUTO JSON to view untruncated in an XML window.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937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Jeff’s “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” value disappeared because it is NULL.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This is the default behavior of FOR JSON (AUTO|PATH). See next slide for options to include it anyways.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345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Rootname</a:t>
            </a:r>
            <a:r>
              <a:rPr lang="en-US" dirty="0"/>
              <a:t> is not the same as the </a:t>
            </a:r>
            <a:r>
              <a:rPr lang="en-US" dirty="0" err="1"/>
              <a:t>ColumnName</a:t>
            </a:r>
            <a:r>
              <a:rPr lang="en-US" dirty="0"/>
              <a:t> storing the JSON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1979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statement modifies the JSON, but only for the scope of the statement.</a:t>
            </a:r>
          </a:p>
          <a:p>
            <a:endParaRPr lang="en-US" dirty="0"/>
          </a:p>
          <a:p>
            <a:r>
              <a:rPr lang="en-US" dirty="0"/>
              <a:t>The second pair of statements persist the change.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47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63124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friends “lax” and “strict” are extremely important when it comes to deleting or dropping values from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9899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5669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Jason is happy!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0745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we’d be pressing our luck to convince him on the benefits of relational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7378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931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SSMS offers an ability to view JSON.</a:t>
            </a:r>
          </a:p>
          <a:p>
            <a:r>
              <a:rPr lang="en-US" dirty="0"/>
              <a:t>When Results As Text, the default is 256 characters. </a:t>
            </a:r>
          </a:p>
          <a:p>
            <a:r>
              <a:rPr lang="en-US" dirty="0"/>
              <a:t>When Results As Grid, the default is 65 thousand plus characters.</a:t>
            </a:r>
          </a:p>
          <a:p>
            <a:r>
              <a:rPr lang="en-US" dirty="0"/>
              <a:t>Both can be updated to a little over 2 million.</a:t>
            </a:r>
          </a:p>
          <a:p>
            <a:r>
              <a:rPr lang="en-US" dirty="0"/>
              <a:t>However, both formats run the risk of being truncated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23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copy this data from SSMS, and paste into Notepad.</a:t>
            </a:r>
          </a:p>
          <a:p>
            <a:r>
              <a:rPr lang="en-US" dirty="0"/>
              <a:t>But depending how it was stored, I’m not in control if I want to scroll left-to-right across I-64, or up-and-down across I-65.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23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Notepad++ is a free tool that has a JSON plug-in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81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EC4A-B344-177E-CC0F-717252058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B4024-58B8-9BC6-C2C4-E9C54B14B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C38E6-A0DA-9688-EB50-1DC647FF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BF55A-110F-FF25-534F-F06374063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1A57F-1E45-9D38-A20B-E60067BD8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63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4708-7E9B-A1B8-D203-F864C0E37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E9B5F-F6C7-D532-024F-C087874B31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A7CB0-AACC-72A1-6164-0F9AFB570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34C05-05CC-148F-9549-AE59E7EB0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37AEB-0CBB-C9FD-4D34-ACBFFD5FE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2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11D8B1-35E5-FE9E-14BB-B63977163D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F99F59-8FFB-27A4-537F-1FB44AA76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721C5-FCE8-8496-07D7-200C84A8F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FBC29-C3A0-3AE4-10F2-8B812A2BD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96BF5-DFF7-46B6-815F-4BEC38830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55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A391A856-7CB6-B925-44FD-C3776A3938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0225" flipH="1">
            <a:off x="6055482" y="2512393"/>
            <a:ext cx="12940143" cy="7791185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964A1E-BAD9-6791-A022-2EDB24B2B7F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2A403B7-D59D-C303-7D4E-162F476C06A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6" name="Graphic 4">
            <a:extLst>
              <a:ext uri="{FF2B5EF4-FFF2-40B4-BE49-F238E27FC236}">
                <a16:creationId xmlns:a16="http://schemas.microsoft.com/office/drawing/2014/main" id="{2FA26100-4D4C-A048-FE9B-61BF8D86D5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342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orful swirly object on a black background&#10;&#10;Description automatically generated">
            <a:extLst>
              <a:ext uri="{FF2B5EF4-FFF2-40B4-BE49-F238E27FC236}">
                <a16:creationId xmlns:a16="http://schemas.microsoft.com/office/drawing/2014/main" id="{7F465FB1-AC60-72B8-1AE3-77475626BF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63297" y="-1076828"/>
            <a:ext cx="10257405" cy="960177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6" name="Graphic 4">
            <a:extLst>
              <a:ext uri="{FF2B5EF4-FFF2-40B4-BE49-F238E27FC236}">
                <a16:creationId xmlns:a16="http://schemas.microsoft.com/office/drawing/2014/main" id="{5E72E090-FB27-46C1-8E8E-D023176FB5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B7D66AD-BB18-DABD-0AEF-A14DD3B648C4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308DF14-60AD-498A-E08B-815DD343383B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</p:spTree>
    <p:extLst>
      <p:ext uri="{BB962C8B-B14F-4D97-AF65-F5344CB8AC3E}">
        <p14:creationId xmlns:p14="http://schemas.microsoft.com/office/powerpoint/2010/main" val="1458727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0CBB96E5-C5F1-75C5-E7C5-C540E1666A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58713" flipH="1" flipV="1">
            <a:off x="6003833" y="3410162"/>
            <a:ext cx="11527251" cy="6297405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5" name="Graphic 4">
            <a:extLst>
              <a:ext uri="{FF2B5EF4-FFF2-40B4-BE49-F238E27FC236}">
                <a16:creationId xmlns:a16="http://schemas.microsoft.com/office/drawing/2014/main" id="{7AE8C4B9-1604-CE64-C73D-DDFDBA69CA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AE24E6A-BC66-3490-9760-B4B1A4FC1E7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311AE9E-3642-792A-9B90-7DA64A80589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</p:spTree>
    <p:extLst>
      <p:ext uri="{BB962C8B-B14F-4D97-AF65-F5344CB8AC3E}">
        <p14:creationId xmlns:p14="http://schemas.microsoft.com/office/powerpoint/2010/main" val="1329508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5" name="Graphic 4">
            <a:extLst>
              <a:ext uri="{FF2B5EF4-FFF2-40B4-BE49-F238E27FC236}">
                <a16:creationId xmlns:a16="http://schemas.microsoft.com/office/drawing/2014/main" id="{7AE8C4B9-1604-CE64-C73D-DDFDBA69CA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AE24E6A-BC66-3490-9760-B4B1A4FC1E7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311AE9E-3642-792A-9B90-7DA64A80589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6DE9E-C405-378C-6035-E28DF70192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7415644">
            <a:off x="6913863" y="2095958"/>
            <a:ext cx="7772400" cy="585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109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63542" y="0"/>
            <a:ext cx="4528457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13F84E4-3206-6908-89EF-95DEA81CCC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1489473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FC1C0B3-C133-DBDB-BA8D-60832919806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FC950E4-6806-3781-EDA7-14D92E20F12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id="{DB6FEFC6-9CF4-AC13-176C-A0AE276B2C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026" y="549957"/>
            <a:ext cx="3176013" cy="698272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E1C3E0E-3DF5-41E4-F542-BAD01FA0825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2EFD419-D1D2-661D-9C17-698B1C0A3D0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EF6944-B6ED-0C9B-3E0D-D4FC5CCB22CC}"/>
              </a:ext>
            </a:extLst>
          </p:cNvPr>
          <p:cNvSpPr/>
          <p:nvPr userDrawn="1"/>
        </p:nvSpPr>
        <p:spPr>
          <a:xfrm>
            <a:off x="7663542" y="0"/>
            <a:ext cx="4528457" cy="6858000"/>
          </a:xfrm>
          <a:prstGeom prst="rect">
            <a:avLst/>
          </a:pr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6886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colorful snake on a black background&#10;&#10;Description automatically generated">
            <a:extLst>
              <a:ext uri="{FF2B5EF4-FFF2-40B4-BE49-F238E27FC236}">
                <a16:creationId xmlns:a16="http://schemas.microsoft.com/office/drawing/2014/main" id="{D7CF0CA6-5889-F10C-C17B-8CE03EF249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0201">
            <a:off x="5887550" y="-4125552"/>
            <a:ext cx="7847141" cy="68644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21ABE85-BED3-368D-C493-1F177F928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7" y="561942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 Name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4E7824-6F70-8C5B-A61A-F9DC2BF81F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0028" y="2700596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8A75621-9208-9D37-A8F9-BF25A98946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04219" y="561942"/>
            <a:ext cx="2263240" cy="2263240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DAFEE0-0008-D8FD-4612-B7A0A5F1601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365882" y="49357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CFA094-324A-C81E-60C7-CFA7C3D1D9E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365882" y="54567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C06D84-B444-738F-4FAA-0E703DAF5A2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365882" y="5977698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326385-D0EB-7C5D-38B8-8111D86FDDC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90028" y="3228730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B33ADF5-EA43-CE2E-A6B7-78D67C2A1F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590027" y="1898305"/>
            <a:ext cx="6035251" cy="404813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2" name="Text Placeholder 41">
            <a:extLst>
              <a:ext uri="{FF2B5EF4-FFF2-40B4-BE49-F238E27FC236}">
                <a16:creationId xmlns:a16="http://schemas.microsoft.com/office/drawing/2014/main" id="{12FF48EA-B45A-6121-7CD9-11E4B4A14F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0027" y="1278692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40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Second Name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29DD15D-35AB-AFCF-346B-A65619BB46F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27650" y="3228730"/>
            <a:ext cx="5039808" cy="328612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About you</a:t>
            </a:r>
          </a:p>
        </p:txBody>
      </p:sp>
    </p:spTree>
    <p:extLst>
      <p:ext uri="{BB962C8B-B14F-4D97-AF65-F5344CB8AC3E}">
        <p14:creationId xmlns:p14="http://schemas.microsoft.com/office/powerpoint/2010/main" val="25100258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10D1F9D-5A73-9D15-7589-10B3BBA438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051E15-380E-6B81-DB91-CD3641B1C5CC}"/>
              </a:ext>
            </a:extLst>
          </p:cNvPr>
          <p:cNvSpPr txBox="1"/>
          <p:nvPr userDrawn="1"/>
        </p:nvSpPr>
        <p:spPr>
          <a:xfrm>
            <a:off x="590027" y="4029040"/>
            <a:ext cx="958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rPr>
              <a:t>Evaluate this session at:</a:t>
            </a:r>
            <a:endParaRPr lang="en-US" sz="3600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Kanit SemiBold" pitchFamily="2" charset="-34"/>
              <a:ea typeface="Roboto" panose="02000000000000000000" pitchFamily="2" charset="0"/>
              <a:cs typeface="Kanit SemiBold" pitchFamily="2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59D2B6-4170-1C77-DD23-2F931F131B3E}"/>
              </a:ext>
            </a:extLst>
          </p:cNvPr>
          <p:cNvSpPr txBox="1"/>
          <p:nvPr userDrawn="1"/>
        </p:nvSpPr>
        <p:spPr>
          <a:xfrm>
            <a:off x="590028" y="4689441"/>
            <a:ext cx="9702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0" i="0" dirty="0" err="1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www.PASSDataCommunitySummit.com</a:t>
            </a:r>
            <a:r>
              <a:rPr lang="en-GB" sz="3200" b="0" i="0" dirty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/evaluation</a:t>
            </a:r>
            <a:endParaRPr lang="en-US" sz="3200" b="0" i="0" dirty="0">
              <a:solidFill>
                <a:schemeClr val="bg1"/>
              </a:solidFill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208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7200" dirty="0">
                <a:solidFill>
                  <a:schemeClr val="bg1"/>
                </a:solidFill>
              </a:rPr>
              <a:t>Your feedback is important to us</a:t>
            </a:r>
            <a:endParaRPr lang="en-US" altLang="en-US" sz="7200" dirty="0">
              <a:solidFill>
                <a:schemeClr val="bg1"/>
              </a:solidFill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2C66CBD-9CBB-6922-AB78-19B253BF9D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00212" y="1010403"/>
            <a:ext cx="2418596" cy="2418597"/>
          </a:xfrm>
          <a:prstGeom prst="round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8973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10D1F9D-5A73-9D15-7589-10B3BBA438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B4D015-BABE-D298-C8BF-84637098E0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069754" flipH="1">
            <a:off x="8792091" y="-1969991"/>
            <a:ext cx="9210779" cy="8057281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122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7200" dirty="0">
                <a:solidFill>
                  <a:schemeClr val="bg1"/>
                </a:solidFill>
              </a:rPr>
              <a:t>Thank you</a:t>
            </a:r>
            <a:endParaRPr lang="en-US" altLang="en-US" sz="7200" dirty="0">
              <a:solidFill>
                <a:schemeClr val="bg1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3B94122-21B6-9D9D-5675-E333C78DB5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0026" y="2024963"/>
            <a:ext cx="8268223" cy="14525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dirty="0"/>
              <a:t>Add text here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7952CFF-69E4-5FA7-CF81-6B2B9EC35F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6" y="3766912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6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 Name</a:t>
            </a:r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38191D8-000B-72FF-35FE-1A90E6259E1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365882" y="4433964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8BD7C6B-3124-8E85-7125-FA5A843D481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365882" y="49549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868F72F-AA81-37F0-4A8D-251D9543F28E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365882" y="54759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</p:spTree>
    <p:extLst>
      <p:ext uri="{BB962C8B-B14F-4D97-AF65-F5344CB8AC3E}">
        <p14:creationId xmlns:p14="http://schemas.microsoft.com/office/powerpoint/2010/main" val="1927920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5A4A3-8B10-1820-0106-8BF5D883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8A35C-1E1D-1C22-1F0B-8F88F44DE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F82D6-3EF8-28BF-2AD6-9050AE801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DC5F3-06C6-DB44-F891-39D658F8C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DC52E-32A0-FB45-7307-7028FC4C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454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2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43BAEB4A-F84C-F930-3830-0C6ECA2E27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07698" y="6324395"/>
            <a:ext cx="1989818" cy="43747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3EE5D93-23C3-3FA0-75B6-A87398EFA7A5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2EB71-C95F-5ECA-5946-7945530C76A8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2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2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2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1123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ru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43BAEB4A-F84C-F930-3830-0C6ECA2E27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07698" y="6324395"/>
            <a:ext cx="1989818" cy="43747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3EE5D93-23C3-3FA0-75B6-A87398EFA7A5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2EB71-C95F-5ECA-5946-7945530C76A8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2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2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2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8641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4FCEC-84C5-70DC-DA6C-FCD399931B32}"/>
              </a:ext>
            </a:extLst>
          </p:cNvPr>
          <p:cNvSpPr/>
          <p:nvPr userDrawn="1"/>
        </p:nvSpPr>
        <p:spPr>
          <a:xfrm>
            <a:off x="0" y="6120628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76449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2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08B84-B795-5CBE-2F63-681718804290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id="{EE066691-775D-752A-65B1-0D1ED6B9FD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35D32A7-2390-96D0-A709-B9AD0BC2A8EF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76449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9D4FB2-46D4-E3D9-EE03-4CD1EC5169FD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0153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609CC9-0C8D-2850-FF6F-A26226082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10515600" cy="415839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 marL="9144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2pPr>
            <a:lvl3pPr marL="1257300" indent="-3429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10D1F9D-5A73-9D15-7589-10B3BBA4382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5020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small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37997-8C5A-856C-FAA7-8923BE5501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942578" flipH="1">
            <a:off x="6332505" y="760028"/>
            <a:ext cx="5867274" cy="5132495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829CC8B-3927-3AAF-69E2-5CC9EF61A1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98426" y="578471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8CDC98C-22EC-18CE-2F45-2965C3A7AA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77860" y="2957520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DDC9D93C-735B-54EC-310E-A10C0164B3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52107" y="2365526"/>
            <a:ext cx="1972551" cy="197391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22" name="Graphic 4">
            <a:extLst>
              <a:ext uri="{FF2B5EF4-FFF2-40B4-BE49-F238E27FC236}">
                <a16:creationId xmlns:a16="http://schemas.microsoft.com/office/drawing/2014/main" id="{11BF4D4F-C073-5D4F-15C6-D53B5F4AD7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3BBC7F-5ACE-D4EC-CD62-2E379A313F29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B9825E-DF00-0C28-E296-1BA335689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5834258" cy="415839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SzPct val="7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 marL="914400" indent="-457200">
              <a:lnSpc>
                <a:spcPct val="100000"/>
              </a:lnSpc>
              <a:buSzPct val="7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2pPr>
            <a:lvl3pPr marL="1257300" indent="-342900">
              <a:lnSpc>
                <a:spcPct val="100000"/>
              </a:lnSpc>
              <a:buSzPct val="7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DA90C0E-ED58-0EFC-A43A-14A85B59904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rPr>
              <a:t>Click to edit Master title style</a:t>
            </a:r>
            <a:endParaRPr lang="en-US" altLang="en-US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Kanit SemiBold" pitchFamily="2" charset="-34"/>
              <a:cs typeface="Kanit SemiBold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646685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medium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64251-6BE6-707F-6485-E09D7A54B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5834258" cy="415839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 marL="9144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2pPr>
            <a:lvl3pPr marL="1257300" indent="-3429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7B56149-406C-79F8-002E-5C1D55C8D05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rPr>
              <a:t>Click to edit Master title style</a:t>
            </a:r>
            <a:endParaRPr lang="en-US" altLang="en-US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Kanit SemiBold" pitchFamily="2" charset="-34"/>
              <a:cs typeface="Kanit SemiBold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181435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9E5F7C-7525-D570-A056-A4CAB0064F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2000" cy="679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7567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pa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3696856"/>
            <a:ext cx="5815622" cy="77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</a:t>
            </a:r>
            <a:endParaRPr lang="en-US" alt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B4C4-3A44-6482-FC84-AA0F37CF1CC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69047" y="4614647"/>
            <a:ext cx="558869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sz="2400" b="0" i="0" dirty="0">
                <a:latin typeface="Kanit Light" pitchFamily="2" charset="-34"/>
                <a:cs typeface="Kanit Light" pitchFamily="2" charset="-34"/>
              </a:rPr>
              <a:t>Click to edit Master title style</a:t>
            </a:r>
            <a:endParaRPr lang="en-US" altLang="en-US" sz="2400" b="0" i="0" dirty="0"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1038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9BC46AE-254A-AA93-DA74-B7DD798B7E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9115887F-8E42-EFF4-2200-99C2B87A76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76329" y="6191685"/>
            <a:ext cx="1989820" cy="4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826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66A042-4A1A-93DA-30BC-E056C3F267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76329" y="6191685"/>
            <a:ext cx="1989820" cy="4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768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A072-6728-C613-6033-FB4947C6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DC38D-988B-A127-F769-3AE21D0CE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67F9E-1AE5-454A-4A86-E3420EF73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1201B-D8FF-8187-4FFD-6D4AD973E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0856F-3824-A9C6-2F6A-78A2EDFC8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264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3E8235-0A86-A685-4CFF-D1B281DFCB3D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198F257-B9CE-3A2D-13AD-65799289B0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76329" y="6191685"/>
            <a:ext cx="1989819" cy="4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270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4">
            <a:extLst>
              <a:ext uri="{FF2B5EF4-FFF2-40B4-BE49-F238E27FC236}">
                <a16:creationId xmlns:a16="http://schemas.microsoft.com/office/drawing/2014/main" id="{92BAEE07-005B-847F-4826-BBC99DA315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7876" y="1343350"/>
            <a:ext cx="7623993" cy="167619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BA81F97-ADFA-5057-B0DC-FD8256F73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534759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8" name="Picture 7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89935D79-E9C8-8BD8-BA9D-603ECD9AAF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46728" y="2181448"/>
            <a:ext cx="12479080" cy="7513582"/>
          </a:xfrm>
          <a:prstGeom prst="rect">
            <a:avLst/>
          </a:prstGeom>
        </p:spPr>
      </p:pic>
      <p:pic>
        <p:nvPicPr>
          <p:cNvPr id="10" name="Picture 9" descr="A colorful twisted object on a black background&#10;&#10;Description automatically generated">
            <a:extLst>
              <a:ext uri="{FF2B5EF4-FFF2-40B4-BE49-F238E27FC236}">
                <a16:creationId xmlns:a16="http://schemas.microsoft.com/office/drawing/2014/main" id="{99947A6A-DB9B-0E7A-F600-8E7C783D43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6672">
            <a:off x="7582823" y="3557215"/>
            <a:ext cx="9874138" cy="748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710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66A042-4A1A-93DA-30BC-E056C3F267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76329" y="6191685"/>
            <a:ext cx="1989819" cy="437478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3F5C0C2-DFB8-E862-897F-D374189541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1938010" y="1680297"/>
            <a:ext cx="8315979" cy="2249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lnSpc>
                <a:spcPct val="100000"/>
              </a:lnSpc>
              <a:defRPr sz="6000" b="1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sz="4800" dirty="0"/>
              <a:t>“A very wise and interesting quote from someone great can go in this text box”</a:t>
            </a:r>
            <a:endParaRPr lang="en-US" alt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F42D81B-0938-F8C4-8B08-958D01B07BDE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938010" y="4152532"/>
            <a:ext cx="8315979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Kanit Light" pitchFamily="2" charset="-34"/>
                <a:cs typeface="Kanit Light" pitchFamily="2" charset="-3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>
                <a:solidFill>
                  <a:schemeClr val="tx1"/>
                </a:solidFill>
              </a:rPr>
              <a:t>Person or Company Logo</a:t>
            </a:r>
          </a:p>
        </p:txBody>
      </p:sp>
    </p:spTree>
    <p:extLst>
      <p:ext uri="{BB962C8B-B14F-4D97-AF65-F5344CB8AC3E}">
        <p14:creationId xmlns:p14="http://schemas.microsoft.com/office/powerpoint/2010/main" val="22306920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including Redgate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5ED517-B736-D742-93EA-D8FB37433C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5"/>
          <a:stretch/>
        </p:blipFill>
        <p:spPr>
          <a:xfrm>
            <a:off x="-2" y="0"/>
            <a:ext cx="12192002" cy="62440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BE18C4-8927-8A4D-AE54-1694662EC3F4}"/>
              </a:ext>
            </a:extLst>
          </p:cNvPr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2">
              <a:alpha val="5890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EFF692A-8D6C-EE49-9AE0-571826F1CE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7876" y="1445826"/>
            <a:ext cx="7623993" cy="1676197"/>
          </a:xfrm>
          <a:prstGeom prst="rect">
            <a:avLst/>
          </a:prstGeom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FA60D443-9881-D648-9307-B9621D719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654" y="3660883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D72C25-E7DB-4EEC-BDE3-431CF22162E6}"/>
              </a:ext>
            </a:extLst>
          </p:cNvPr>
          <p:cNvSpPr/>
          <p:nvPr userDrawn="1"/>
        </p:nvSpPr>
        <p:spPr>
          <a:xfrm>
            <a:off x="-2" y="5627811"/>
            <a:ext cx="12192002" cy="12301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257194-EAE3-718F-1832-CC387B90C739}"/>
              </a:ext>
            </a:extLst>
          </p:cNvPr>
          <p:cNvSpPr/>
          <p:nvPr userDrawn="1"/>
        </p:nvSpPr>
        <p:spPr>
          <a:xfrm>
            <a:off x="0" y="5574199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36BB32-0F9E-6191-A6C0-250AFCCA121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9654" y="6026435"/>
            <a:ext cx="1780701" cy="42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14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E20D-4651-F3EE-0A25-C281FCAFB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5FBE7-4C7C-B9EE-6185-72336952A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AF380-5DB2-71C2-DA4F-66A6218DC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78C2E-26CC-DA3D-F3EF-C5BD2BE1D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7F571-7E9B-2E29-AE8E-414906A9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B1F2E-A479-9AFC-96DF-FBD26094B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87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E4196-BAF8-6485-4498-3877345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FE994-3765-BC47-8265-CEA8F6055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C7D38-6CD7-8ED4-B038-3E2C030EF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256361-2E03-B2E3-D5D3-30B24335CF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AEFC40-DE09-F4B2-21C3-01D818FE7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FE965F-3995-03F1-C065-D9004E87A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C6EE2-3777-C129-37E2-88BBF6348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3C1FC7-8BF4-F1E5-E954-AF558EF63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09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F2E29-0571-040E-5983-62230B53D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D0DDE7-C51C-580C-911E-FC2756547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1CDDA-4D46-4496-2E59-EC80ABA25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97D504-0FA4-487E-A556-1399760D7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7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612729-688D-3CD1-5893-1D4EC7226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70233-7D41-DA8F-A8EB-CF56B7599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7AAA9-E287-490B-08A6-E7137954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16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230E-E491-894F-4E99-0FF09AEDA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3BFB9-0CA8-8C7E-64FC-C4D25B4A7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2F32E1-2E6E-5729-CE34-2933CBF60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C136C-ABF5-5313-2E64-AD7125B66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883D6B-B489-DF3D-C33C-F61F64C04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54372-D4DC-B102-8825-E719788D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13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0B1B-D61C-39F8-F2BE-022F8A5F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36128C-D559-89C5-9304-300E4BD18D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96BEBD-DE7E-0A5A-C361-876EC06C9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449A7-DE39-4323-4F3B-79D5BF48C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FACA8-9144-A263-F50A-B3788A125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63EDD-7299-9462-8CFD-F1F0D236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71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B1CEBB-A314-72EB-4E82-E664E935E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49815-D47F-8E8B-4DCE-6CF8B8324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77C57-7585-6B1F-3866-BBE4706F8B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727D6-2A34-4C60-8A36-E80BB1BFD15E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74E81-6DEA-4A24-C969-5237F84FF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040C6-0A46-D0FE-0D61-ABED4EBEE9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2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83010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0" i="0" kern="1200">
          <a:gradFill flip="none" rotWithShape="1">
            <a:gsLst>
              <a:gs pos="100000">
                <a:schemeClr val="accent3"/>
              </a:gs>
              <a:gs pos="0">
                <a:schemeClr val="accent2"/>
              </a:gs>
            </a:gsLst>
            <a:lin ang="0" scaled="1"/>
            <a:tileRect/>
          </a:gradFill>
          <a:latin typeface="Kanit Medium" pitchFamily="2" charset="-34"/>
          <a:ea typeface="+mj-ea"/>
          <a:cs typeface="Kanit Medium" pitchFamily="2" charset="-34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70000"/>
        <a:buFontTx/>
        <a:buBlip>
          <a:blip r:embed="rId24"/>
        </a:buBlip>
        <a:defRPr sz="3400" b="0" i="0" kern="1200">
          <a:solidFill>
            <a:schemeClr val="tx1"/>
          </a:solidFill>
          <a:latin typeface="Kanit Light" pitchFamily="2" charset="-34"/>
          <a:ea typeface="+mn-ea"/>
          <a:cs typeface="Kanit Light" pitchFamily="2" charset="-34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70000"/>
        <a:buFontTx/>
        <a:buBlip>
          <a:blip r:embed="rId24"/>
        </a:buBlip>
        <a:defRPr sz="2800" b="0" i="0" kern="1200">
          <a:solidFill>
            <a:schemeClr val="tx1"/>
          </a:solidFill>
          <a:latin typeface="Kanit Light" pitchFamily="2" charset="-34"/>
          <a:ea typeface="+mn-ea"/>
          <a:cs typeface="Kanit Light" pitchFamily="2" charset="-34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70000"/>
        <a:buFontTx/>
        <a:buBlip>
          <a:blip r:embed="rId24"/>
        </a:buBlip>
        <a:defRPr sz="2400" b="0" i="0" kern="1200">
          <a:solidFill>
            <a:schemeClr val="tx1"/>
          </a:solidFill>
          <a:latin typeface="Kanit Light" pitchFamily="2" charset="-34"/>
          <a:ea typeface="+mn-ea"/>
          <a:cs typeface="Kanit Light" pitchFamily="2" charset="-34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12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11" Type="http://schemas.openxmlformats.org/officeDocument/2006/relationships/image" Target="../media/image30.png"/><Relationship Id="rId5" Type="http://schemas.openxmlformats.org/officeDocument/2006/relationships/image" Target="../media/image24.jpe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49" y="2184885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2152997" y="4735629"/>
            <a:ext cx="7886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 sure to enable the Notes for slide-specific content</a:t>
            </a:r>
          </a:p>
        </p:txBody>
      </p:sp>
    </p:spTree>
    <p:extLst>
      <p:ext uri="{BB962C8B-B14F-4D97-AF65-F5344CB8AC3E}">
        <p14:creationId xmlns:p14="http://schemas.microsoft.com/office/powerpoint/2010/main" val="13469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DB9B34-A1EC-64CA-7D74-3E2D1DA89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433608"/>
            <a:ext cx="7439025" cy="1971675"/>
          </a:xfrm>
          <a:prstGeom prst="rect">
            <a:avLst/>
          </a:prstGeom>
        </p:spPr>
      </p:pic>
      <p:pic>
        <p:nvPicPr>
          <p:cNvPr id="1026" name="Picture 2" descr="copy Vector Icons free download in SVG, PNG Format">
            <a:extLst>
              <a:ext uri="{FF2B5EF4-FFF2-40B4-BE49-F238E27FC236}">
                <a16:creationId xmlns:a16="http://schemas.microsoft.com/office/drawing/2014/main" id="{7C25E6DA-C179-8E50-2C24-9DD7DE84E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303" y="1609344"/>
            <a:ext cx="531816" cy="53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723199E-8B8B-9934-4477-B75149C55D2E}"/>
              </a:ext>
            </a:extLst>
          </p:cNvPr>
          <p:cNvGrpSpPr/>
          <p:nvPr/>
        </p:nvGrpSpPr>
        <p:grpSpPr>
          <a:xfrm>
            <a:off x="862584" y="2800067"/>
            <a:ext cx="7467600" cy="1652650"/>
            <a:chOff x="862584" y="2800067"/>
            <a:chExt cx="7467600" cy="16526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AA7DD-AFA1-C3C7-F2D1-4BA84B6B7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2584" y="3043017"/>
              <a:ext cx="7467600" cy="1409700"/>
            </a:xfrm>
            <a:prstGeom prst="rect">
              <a:avLst/>
            </a:prstGeom>
          </p:spPr>
        </p:pic>
        <p:pic>
          <p:nvPicPr>
            <p:cNvPr id="1028" name="Picture 4" descr="Image result for paste icon clipart">
              <a:extLst>
                <a:ext uri="{FF2B5EF4-FFF2-40B4-BE49-F238E27FC236}">
                  <a16:creationId xmlns:a16="http://schemas.microsoft.com/office/drawing/2014/main" id="{567D78F5-5648-7596-572B-82335B79C4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1424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4BC9049-CBE5-6A82-E715-5FC4DD8C166D}"/>
              </a:ext>
            </a:extLst>
          </p:cNvPr>
          <p:cNvGrpSpPr/>
          <p:nvPr/>
        </p:nvGrpSpPr>
        <p:grpSpPr>
          <a:xfrm>
            <a:off x="3960495" y="2800067"/>
            <a:ext cx="7562850" cy="3200463"/>
            <a:chOff x="3960495" y="2800067"/>
            <a:chExt cx="7562850" cy="32004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EF85C4-A0F6-AD5E-99B5-D33673830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60495" y="2904905"/>
              <a:ext cx="7562850" cy="3095625"/>
            </a:xfrm>
            <a:prstGeom prst="rect">
              <a:avLst/>
            </a:prstGeom>
          </p:spPr>
        </p:pic>
        <p:pic>
          <p:nvPicPr>
            <p:cNvPr id="2" name="Picture 4" descr="Image result for paste icon clipart">
              <a:extLst>
                <a:ext uri="{FF2B5EF4-FFF2-40B4-BE49-F238E27FC236}">
                  <a16:creationId xmlns:a16="http://schemas.microsoft.com/office/drawing/2014/main" id="{2E34ADF1-6344-7AC7-F3EC-54559DF959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6400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04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9AC732-664C-A660-BD98-7B68234B9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86" y="567844"/>
            <a:ext cx="5188532" cy="1526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F24335-30B9-35A7-0A4B-D2564CAA5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348" y="1653694"/>
            <a:ext cx="6524625" cy="1733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D00801-AE63-ABAD-8406-B699E1826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31" y="3063394"/>
            <a:ext cx="55721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8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3C9F4CB-173E-A4C8-BA30-24175A497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48" y="551121"/>
            <a:ext cx="10220325" cy="1952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4163A4-6547-A728-BF66-3F74C058B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23" y="2854067"/>
            <a:ext cx="10229850" cy="300037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1B6BED-88E9-3614-486E-EB9AAB89448B}"/>
              </a:ext>
            </a:extLst>
          </p:cNvPr>
          <p:cNvCxnSpPr/>
          <p:nvPr/>
        </p:nvCxnSpPr>
        <p:spPr>
          <a:xfrm flipH="1">
            <a:off x="7325833" y="1297172"/>
            <a:ext cx="2296632" cy="32429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F6D6CE7-0DD0-E3AF-9237-30F1F26C5DBE}"/>
              </a:ext>
            </a:extLst>
          </p:cNvPr>
          <p:cNvGrpSpPr/>
          <p:nvPr/>
        </p:nvGrpSpPr>
        <p:grpSpPr>
          <a:xfrm>
            <a:off x="4547616" y="1385491"/>
            <a:ext cx="6499057" cy="3003629"/>
            <a:chOff x="4547616" y="1385491"/>
            <a:chExt cx="6499057" cy="300362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01EE4FC-DC44-264F-DB53-CA26F7AA1A8E}"/>
                </a:ext>
              </a:extLst>
            </p:cNvPr>
            <p:cNvSpPr/>
            <p:nvPr/>
          </p:nvSpPr>
          <p:spPr>
            <a:xfrm>
              <a:off x="7144512" y="1385491"/>
              <a:ext cx="3902161" cy="219456"/>
            </a:xfrm>
            <a:prstGeom prst="rect">
              <a:avLst/>
            </a:prstGeom>
            <a:noFill/>
            <a:ln w="508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B9FEFA88-1225-E011-37B4-6C5C9FF9E2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47616" y="1669028"/>
              <a:ext cx="2596896" cy="2720092"/>
            </a:xfrm>
            <a:prstGeom prst="straightConnector1">
              <a:avLst/>
            </a:prstGeom>
            <a:ln w="508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249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140F3D-C024-85E5-C0DA-F63B63C4B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01" y="561587"/>
            <a:ext cx="8439150" cy="2447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7C5F91-BDF7-C278-762B-2C24BB851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57" y="2607276"/>
            <a:ext cx="9493639" cy="3775505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0FB3D12-4829-E416-DC93-793B964F2AD5}"/>
              </a:ext>
            </a:extLst>
          </p:cNvPr>
          <p:cNvCxnSpPr>
            <a:cxnSpLocks/>
          </p:cNvCxnSpPr>
          <p:nvPr/>
        </p:nvCxnSpPr>
        <p:spPr>
          <a:xfrm>
            <a:off x="7784758" y="2323070"/>
            <a:ext cx="0" cy="102561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E7648CB-46CF-DFE6-1AF9-A478C04B447B}"/>
              </a:ext>
            </a:extLst>
          </p:cNvPr>
          <p:cNvSpPr/>
          <p:nvPr/>
        </p:nvSpPr>
        <p:spPr>
          <a:xfrm>
            <a:off x="7142205" y="2075935"/>
            <a:ext cx="2123046" cy="247135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F9F227-0201-54A7-7256-E275B5541E36}"/>
              </a:ext>
            </a:extLst>
          </p:cNvPr>
          <p:cNvCxnSpPr>
            <a:cxnSpLocks/>
          </p:cNvCxnSpPr>
          <p:nvPr/>
        </p:nvCxnSpPr>
        <p:spPr>
          <a:xfrm flipV="1">
            <a:off x="5029200" y="4856205"/>
            <a:ext cx="2273643" cy="64255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239F89-9EC9-72DD-19E4-633785A83E08}"/>
              </a:ext>
            </a:extLst>
          </p:cNvPr>
          <p:cNvCxnSpPr>
            <a:cxnSpLocks/>
          </p:cNvCxnSpPr>
          <p:nvPr/>
        </p:nvCxnSpPr>
        <p:spPr>
          <a:xfrm>
            <a:off x="5029200" y="5498757"/>
            <a:ext cx="2879124" cy="39541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813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5A3110-9E5A-07E4-7233-892FD8B4A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0" y="963793"/>
            <a:ext cx="3945557" cy="3945557"/>
          </a:xfrm>
          <a:prstGeom prst="rect">
            <a:avLst/>
          </a:prstGeom>
        </p:spPr>
      </p:pic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Preparing for JSON (Table Architecture)</a:t>
            </a:r>
          </a:p>
        </p:txBody>
      </p:sp>
    </p:spTree>
    <p:extLst>
      <p:ext uri="{BB962C8B-B14F-4D97-AF65-F5344CB8AC3E}">
        <p14:creationId xmlns:p14="http://schemas.microsoft.com/office/powerpoint/2010/main" val="2445429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32DF6F-2782-6F8F-F136-52885939B545}"/>
              </a:ext>
            </a:extLst>
          </p:cNvPr>
          <p:cNvSpPr txBox="1"/>
          <p:nvPr/>
        </p:nvSpPr>
        <p:spPr>
          <a:xfrm>
            <a:off x="1085087" y="1914221"/>
            <a:ext cx="41418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 err="1">
                <a:solidFill>
                  <a:srgbClr val="161616"/>
                </a:solidFill>
                <a:latin typeface="Segoe UI" panose="020B0502040204020203" pitchFamily="34" charset="0"/>
              </a:rPr>
              <a:t>n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varchar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  <a:b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</a:b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(n up to 4000)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1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larger per character: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[#(</a:t>
            </a:r>
            <a:r>
              <a:rPr lang="en-US" i="1" dirty="0">
                <a:solidFill>
                  <a:srgbClr val="161616"/>
                </a:solidFill>
                <a:latin typeface="Segoe UI" panose="020B0502040204020203" pitchFamily="34" charset="0"/>
              </a:rPr>
              <a:t>chars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) * 2] +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85F44-4BD9-DB9B-6BBA-7853C3B95FB9}"/>
              </a:ext>
            </a:extLst>
          </p:cNvPr>
          <p:cNvSpPr txBox="1"/>
          <p:nvPr/>
        </p:nvSpPr>
        <p:spPr>
          <a:xfrm>
            <a:off x="1094775" y="443500"/>
            <a:ext cx="41418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161616"/>
                </a:solidFill>
                <a:latin typeface="Segoe UI" panose="020B0502040204020203" pitchFamily="34" charset="0"/>
              </a:rPr>
              <a:t>v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archar(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</a:p>
          <a:p>
            <a:pPr algn="l"/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</a:t>
            </a: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(n up to 8000)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2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#(chars)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+ 2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04133D-95A2-9F86-93A3-48307ABD667E}"/>
              </a:ext>
            </a:extLst>
          </p:cNvPr>
          <p:cNvSpPr txBox="1"/>
          <p:nvPr/>
        </p:nvSpPr>
        <p:spPr>
          <a:xfrm>
            <a:off x="1085087" y="5650098"/>
            <a:ext cx="6039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Refresher:</a:t>
            </a:r>
          </a:p>
          <a:p>
            <a:r>
              <a:rPr lang="en-US" dirty="0"/>
              <a:t>FF (hex) = 255 (decimal) = 1111 1111 (binary)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C6B92B-BFFE-ECA9-8CD0-8EB3E52D2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533" y="5579098"/>
            <a:ext cx="1200150" cy="457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6EAC03-D63B-4D91-0BDD-5A13DC205F54}"/>
              </a:ext>
            </a:extLst>
          </p:cNvPr>
          <p:cNvSpPr txBox="1"/>
          <p:nvPr/>
        </p:nvSpPr>
        <p:spPr>
          <a:xfrm>
            <a:off x="3713131" y="5280766"/>
            <a:ext cx="109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byte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988A3D-5DFF-48F1-C4C8-606AE223D7B5}"/>
              </a:ext>
            </a:extLst>
          </p:cNvPr>
          <p:cNvSpPr txBox="1"/>
          <p:nvPr/>
        </p:nvSpPr>
        <p:spPr>
          <a:xfrm>
            <a:off x="1039700" y="3576215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char(n)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603B99-97C9-83E8-50E8-34AC138009AC}"/>
              </a:ext>
            </a:extLst>
          </p:cNvPr>
          <p:cNvSpPr txBox="1"/>
          <p:nvPr/>
        </p:nvSpPr>
        <p:spPr>
          <a:xfrm>
            <a:off x="1039699" y="4375492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 err="1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nchar</a:t>
            </a:r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2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E913E8-592A-276C-14DA-23656EA1E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208" y="354245"/>
            <a:ext cx="6039040" cy="61495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1D4184-80ED-3FD2-76C4-9E84B81544DD}"/>
              </a:ext>
            </a:extLst>
          </p:cNvPr>
          <p:cNvSpPr txBox="1"/>
          <p:nvPr/>
        </p:nvSpPr>
        <p:spPr>
          <a:xfrm>
            <a:off x="5847853" y="5851632"/>
            <a:ext cx="5606862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you only need the characters in red, you can use varchar</a:t>
            </a:r>
          </a:p>
        </p:txBody>
      </p:sp>
    </p:spTree>
    <p:extLst>
      <p:ext uri="{BB962C8B-B14F-4D97-AF65-F5344CB8AC3E}">
        <p14:creationId xmlns:p14="http://schemas.microsoft.com/office/powerpoint/2010/main" val="388900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81687-E34E-9605-507C-BF9252CC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JSON datatype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E1A37-A7EE-D71A-1BF5-B0E3E193D3AC}"/>
              </a:ext>
            </a:extLst>
          </p:cNvPr>
          <p:cNvSpPr txBox="1"/>
          <p:nvPr/>
        </p:nvSpPr>
        <p:spPr>
          <a:xfrm>
            <a:off x="1494502" y="2310581"/>
            <a:ext cx="77871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[Table_1]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[ID] [int]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IDENTITY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[MyColumn1] </a:t>
            </a:r>
            <a:r>
              <a:rPr 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[PRIMARY]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A42D7-70CD-EF4E-B846-F17AB5EDF339}"/>
              </a:ext>
            </a:extLst>
          </p:cNvPr>
          <p:cNvSpPr txBox="1"/>
          <p:nvPr/>
        </p:nvSpPr>
        <p:spPr>
          <a:xfrm>
            <a:off x="8848716" y="5922777"/>
            <a:ext cx="296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1307375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90D127D-3003-2CB2-1B07-BA392B200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83" y="1604281"/>
            <a:ext cx="4466918" cy="258860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B177CF4-E8A7-CB66-EF70-41FD652E2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SSMS is not JSON-type friendly (yet)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2E4BC-14E6-7CC7-14BC-E33529289622}"/>
              </a:ext>
            </a:extLst>
          </p:cNvPr>
          <p:cNvSpPr txBox="1"/>
          <p:nvPr/>
        </p:nvSpPr>
        <p:spPr>
          <a:xfrm>
            <a:off x="871892" y="4287967"/>
            <a:ext cx="3152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Unable to create a column of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datatype JSON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A900CD-EA97-AC84-E68D-32A142E76390}"/>
              </a:ext>
            </a:extLst>
          </p:cNvPr>
          <p:cNvSpPr txBox="1"/>
          <p:nvPr/>
        </p:nvSpPr>
        <p:spPr>
          <a:xfrm>
            <a:off x="4873451" y="6038663"/>
            <a:ext cx="682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Unable to use designer on a table containing column of datatype JSON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19E551-CE83-E435-FF4C-0F480F22E5F2}"/>
              </a:ext>
            </a:extLst>
          </p:cNvPr>
          <p:cNvSpPr txBox="1"/>
          <p:nvPr/>
        </p:nvSpPr>
        <p:spPr>
          <a:xfrm>
            <a:off x="871892" y="3429000"/>
            <a:ext cx="1885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Would be here</a:t>
            </a:r>
          </a:p>
          <a:p>
            <a:r>
              <a:rPr lang="en-US" sz="1400" dirty="0">
                <a:solidFill>
                  <a:srgbClr val="FF0000"/>
                </a:solidFill>
              </a:rPr>
              <a:t>alphabetically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21F946-3784-93F7-880D-D270363B7851}"/>
              </a:ext>
            </a:extLst>
          </p:cNvPr>
          <p:cNvCxnSpPr>
            <a:cxnSpLocks/>
          </p:cNvCxnSpPr>
          <p:nvPr/>
        </p:nvCxnSpPr>
        <p:spPr>
          <a:xfrm>
            <a:off x="2019856" y="3708646"/>
            <a:ext cx="625021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3B422DE-4331-2FBF-8B32-D21EDF2AF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611567"/>
            <a:ext cx="7391400" cy="3352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0EE265D-D8CC-1EAE-656A-CA0C506D9774}"/>
              </a:ext>
            </a:extLst>
          </p:cNvPr>
          <p:cNvSpPr txBox="1"/>
          <p:nvPr/>
        </p:nvSpPr>
        <p:spPr>
          <a:xfrm>
            <a:off x="7934633" y="5368413"/>
            <a:ext cx="39525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“The table has a datatype that is not recognized”</a:t>
            </a:r>
          </a:p>
        </p:txBody>
      </p:sp>
    </p:spTree>
    <p:extLst>
      <p:ext uri="{BB962C8B-B14F-4D97-AF65-F5344CB8AC3E}">
        <p14:creationId xmlns:p14="http://schemas.microsoft.com/office/powerpoint/2010/main" val="2429493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0E9301-0D69-C561-3524-FF3DF6F9811F}"/>
              </a:ext>
            </a:extLst>
          </p:cNvPr>
          <p:cNvSpPr txBox="1"/>
          <p:nvPr/>
        </p:nvSpPr>
        <p:spPr>
          <a:xfrm>
            <a:off x="1036320" y="1247894"/>
            <a:ext cx="919276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'ĀāĂăĄąĆćĈĉƐƑƩɪʸ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●♫'</a:t>
            </a: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3DFF64-174F-B0B9-738C-372C78859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677" y="5198016"/>
            <a:ext cx="4803739" cy="11645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D4C19F-F7BE-0677-C505-F31D58A9E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677" y="2956054"/>
            <a:ext cx="4784172" cy="11648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39E63C-19CB-A6EA-3F69-598F87DB89CA}"/>
              </a:ext>
            </a:extLst>
          </p:cNvPr>
          <p:cNvSpPr txBox="1"/>
          <p:nvPr/>
        </p:nvSpPr>
        <p:spPr>
          <a:xfrm>
            <a:off x="5328677" y="778476"/>
            <a:ext cx="3724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Shortcut for  </a:t>
            </a:r>
            <a:r>
              <a:rPr lang="en-US" sz="1400" b="1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text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 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55805F-8299-59E1-90FC-C7B7BD5C1B79}"/>
              </a:ext>
            </a:extLst>
          </p:cNvPr>
          <p:cNvCxnSpPr/>
          <p:nvPr/>
        </p:nvCxnSpPr>
        <p:spPr>
          <a:xfrm flipH="1">
            <a:off x="6227805" y="1043118"/>
            <a:ext cx="86498" cy="20477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298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</p:spTree>
    <p:extLst>
      <p:ext uri="{BB962C8B-B14F-4D97-AF65-F5344CB8AC3E}">
        <p14:creationId xmlns:p14="http://schemas.microsoft.com/office/powerpoint/2010/main" val="2654424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4A97D-0DCF-FB79-38AA-27728580B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977417"/>
            <a:ext cx="6877573" cy="2745336"/>
          </a:xfrm>
        </p:spPr>
        <p:txBody>
          <a:bodyPr>
            <a:normAutofit/>
          </a:bodyPr>
          <a:lstStyle/>
          <a:p>
            <a:r>
              <a:rPr lang="en-US" dirty="0"/>
              <a:t>The JSON T-SQL Operators</a:t>
            </a:r>
            <a:br>
              <a:rPr lang="en-US" dirty="0"/>
            </a:br>
            <a:endParaRPr lang="en-US" b="0" dirty="0">
              <a:solidFill>
                <a:schemeClr val="bg1"/>
              </a:solidFill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29AD4-8D14-73FB-4EF3-66212CB8224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Senior Database Administrator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4B534-D151-E8D6-BC1C-8D11D7F8F4C0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Humana, Inc.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DA8B41-27A1-6E71-A985-A506C9BFCA9E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Jeff Foushee</a:t>
            </a:r>
          </a:p>
        </p:txBody>
      </p:sp>
    </p:spTree>
    <p:extLst>
      <p:ext uri="{BB962C8B-B14F-4D97-AF65-F5344CB8AC3E}">
        <p14:creationId xmlns:p14="http://schemas.microsoft.com/office/powerpoint/2010/main" val="3827843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CCFB8-F509-2BD1-4838-DCAECC31A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53CF8-C4BA-F2DA-DD65-CE339498C856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7E6F9F-4112-EBF3-1F2E-B33A50880288}"/>
              </a:ext>
            </a:extLst>
          </p:cNvPr>
          <p:cNvGrpSpPr/>
          <p:nvPr/>
        </p:nvGrpSpPr>
        <p:grpSpPr>
          <a:xfrm>
            <a:off x="1133856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CC55481-A17B-D08B-E84E-C97FA984E2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A61019C-7EA8-40D6-ACF8-086263FD8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FD575B8-39E9-EA68-A44C-074F5B1F08F8}"/>
              </a:ext>
            </a:extLst>
          </p:cNvPr>
          <p:cNvSpPr txBox="1"/>
          <p:nvPr/>
        </p:nvSpPr>
        <p:spPr>
          <a:xfrm>
            <a:off x="8093677" y="2174789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F42BF7-88E4-7517-208D-CB843AA2ED1D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150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}]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7B3403-E04B-B0BE-9BFD-89D9D1A06D4B}"/>
              </a:ext>
            </a:extLst>
          </p:cNvPr>
          <p:cNvSpPr txBox="1"/>
          <p:nvPr/>
        </p:nvSpPr>
        <p:spPr>
          <a:xfrm>
            <a:off x="8093677" y="2174789"/>
            <a:ext cx="342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C98F58-BABA-2BD7-C8A6-A66887BBEBD7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723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58846"/>
            <a:ext cx="6956139" cy="663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 "data":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[{</a:t>
            </a:r>
            <a:endParaRPr lang="en-US" sz="17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"age"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"address"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"state"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"212 555-1234",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"home"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},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"646 555-4567",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"office"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"children"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"spouse"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}]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700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0B2640D-AB29-E277-4F60-5F91A1C0375A}"/>
              </a:ext>
            </a:extLst>
          </p:cNvPr>
          <p:cNvSpPr txBox="1"/>
          <p:nvPr/>
        </p:nvSpPr>
        <p:spPr>
          <a:xfrm>
            <a:off x="8093677" y="2173992"/>
            <a:ext cx="347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$.data[0].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0B2B38B-F83D-38E3-CA98-32ABACAFF94F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242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4DC93-08AF-8CD3-A97F-F9A108E97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C58E91E-E11A-6790-4EEC-C775B09E1625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989B15-5266-B927-833D-BEC70E0D6306}"/>
              </a:ext>
            </a:extLst>
          </p:cNvPr>
          <p:cNvSpPr txBox="1"/>
          <p:nvPr/>
        </p:nvSpPr>
        <p:spPr>
          <a:xfrm>
            <a:off x="6944497" y="1297172"/>
            <a:ext cx="44323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 values are enclosed in double-quotes</a:t>
            </a:r>
          </a:p>
          <a:p>
            <a:endParaRPr lang="en-US" dirty="0"/>
          </a:p>
          <a:p>
            <a:r>
              <a:rPr lang="en-US" dirty="0"/>
              <a:t>Numbers are not enclosed in quotes</a:t>
            </a:r>
          </a:p>
          <a:p>
            <a:endParaRPr lang="en-US" dirty="0"/>
          </a:p>
          <a:p>
            <a:r>
              <a:rPr lang="en-US" dirty="0"/>
              <a:t>Boolean/null values are </a:t>
            </a:r>
            <a:r>
              <a:rPr lang="en-US" b="1" dirty="0"/>
              <a:t>lowercase</a:t>
            </a:r>
            <a:r>
              <a:rPr lang="en-US" dirty="0"/>
              <a:t> and unquoted</a:t>
            </a:r>
          </a:p>
        </p:txBody>
      </p:sp>
    </p:spTree>
    <p:extLst>
      <p:ext uri="{BB962C8B-B14F-4D97-AF65-F5344CB8AC3E}">
        <p14:creationId xmlns:p14="http://schemas.microsoft.com/office/powerpoint/2010/main" val="2244490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B05E2-D3D3-D0B4-2BE8-595EC7328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F97122E-019F-C7E3-D4CE-2E7E78541B76}"/>
              </a:ext>
            </a:extLst>
          </p:cNvPr>
          <p:cNvSpPr txBox="1"/>
          <p:nvPr/>
        </p:nvSpPr>
        <p:spPr>
          <a:xfrm>
            <a:off x="676053" y="197346"/>
            <a:ext cx="676106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"age"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"address"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"children"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"spouse"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4BB514-CA1F-AA42-4D46-187E4BA88381}"/>
              </a:ext>
            </a:extLst>
          </p:cNvPr>
          <p:cNvSpPr txBox="1"/>
          <p:nvPr/>
        </p:nvSpPr>
        <p:spPr>
          <a:xfrm>
            <a:off x="6974958" y="1297172"/>
            <a:ext cx="44018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Properties (keys) must be enclosed in quotes</a:t>
            </a:r>
          </a:p>
          <a:p>
            <a:endParaRPr lang="en-US" dirty="0"/>
          </a:p>
          <a:p>
            <a:r>
              <a:rPr lang="en-US" dirty="0"/>
              <a:t>No restrictions on property naming:</a:t>
            </a:r>
          </a:p>
          <a:p>
            <a:r>
              <a:rPr lang="en-US" dirty="0"/>
              <a:t>- uniqueness*</a:t>
            </a:r>
          </a:p>
          <a:p>
            <a:r>
              <a:rPr lang="en-US" dirty="0"/>
              <a:t>- special characters (almost all of them)</a:t>
            </a:r>
          </a:p>
          <a:p>
            <a:r>
              <a:rPr lang="en-US" dirty="0"/>
              <a:t>- blanks</a:t>
            </a:r>
          </a:p>
        </p:txBody>
      </p:sp>
    </p:spTree>
    <p:extLst>
      <p:ext uri="{BB962C8B-B14F-4D97-AF65-F5344CB8AC3E}">
        <p14:creationId xmlns:p14="http://schemas.microsoft.com/office/powerpoint/2010/main" val="408887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36A13-2A82-5DFE-A085-FA7DF77F8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6F5808E-72D0-8EA1-3FE9-520CF4CCBFF0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4D5DED-A8D6-3909-267E-614390D0765A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</p:txBody>
      </p:sp>
    </p:spTree>
    <p:extLst>
      <p:ext uri="{BB962C8B-B14F-4D97-AF65-F5344CB8AC3E}">
        <p14:creationId xmlns:p14="http://schemas.microsoft.com/office/powerpoint/2010/main" val="624650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"Smith"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"212 555-1234"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“scalar” (number or string).</a:t>
            </a:r>
          </a:p>
        </p:txBody>
      </p:sp>
    </p:spTree>
    <p:extLst>
      <p:ext uri="{BB962C8B-B14F-4D97-AF65-F5344CB8AC3E}">
        <p14:creationId xmlns:p14="http://schemas.microsoft.com/office/powerpoint/2010/main" val="1369334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Boolean or null </a:t>
            </a:r>
          </a:p>
          <a:p>
            <a:r>
              <a:rPr lang="en-US" dirty="0"/>
              <a:t>      (not considered scalar).</a:t>
            </a:r>
          </a:p>
        </p:txBody>
      </p:sp>
    </p:spTree>
    <p:extLst>
      <p:ext uri="{BB962C8B-B14F-4D97-AF65-F5344CB8AC3E}">
        <p14:creationId xmlns:p14="http://schemas.microsoft.com/office/powerpoint/2010/main" val="972899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F79EC-1877-1150-F9B2-79672A226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0B33AB0-727E-CEF2-04FC-2DBD1149138E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E52A9-404D-83DE-4DA8-1D3B3C3C4A4C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a (nested) JSON object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{}</a:t>
            </a:r>
            <a:r>
              <a:rPr lang="en-US" dirty="0"/>
              <a:t>, of which you only get one</a:t>
            </a:r>
          </a:p>
        </p:txBody>
      </p:sp>
    </p:spTree>
    <p:extLst>
      <p:ext uri="{BB962C8B-B14F-4D97-AF65-F5344CB8AC3E}">
        <p14:creationId xmlns:p14="http://schemas.microsoft.com/office/powerpoint/2010/main" val="724519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C7703-4D56-C777-BAE6-F9F50D634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9CDA12-021D-62BA-50B5-1C33B5408533}"/>
              </a:ext>
            </a:extLst>
          </p:cNvPr>
          <p:cNvSpPr txBox="1"/>
          <p:nvPr/>
        </p:nvSpPr>
        <p:spPr>
          <a:xfrm>
            <a:off x="676053" y="197346"/>
            <a:ext cx="7041483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CF460-DD6E-73B0-197A-9E95FDF5BC99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property.</a:t>
            </a:r>
          </a:p>
          <a:p>
            <a:endParaRPr lang="en-US" dirty="0"/>
          </a:p>
          <a:p>
            <a:r>
              <a:rPr lang="en-US" dirty="0"/>
              <a:t>Or they can be a (nested) JSON Array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[]</a:t>
            </a:r>
            <a:r>
              <a:rPr lang="en-US" dirty="0"/>
              <a:t>, identifying an unordered list of values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D93C10-21CA-A73F-6A73-55A60B183C76}"/>
              </a:ext>
            </a:extLst>
          </p:cNvPr>
          <p:cNvSpPr txBox="1"/>
          <p:nvPr/>
        </p:nvSpPr>
        <p:spPr>
          <a:xfrm>
            <a:off x="5231502" y="3824820"/>
            <a:ext cx="248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JSON objects)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3D2766-C037-35FE-4466-4E160DBCF09D}"/>
              </a:ext>
            </a:extLst>
          </p:cNvPr>
          <p:cNvSpPr txBox="1"/>
          <p:nvPr/>
        </p:nvSpPr>
        <p:spPr>
          <a:xfrm>
            <a:off x="6353166" y="5203865"/>
            <a:ext cx="176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strings)</a:t>
            </a:r>
          </a:p>
        </p:txBody>
      </p:sp>
    </p:spTree>
    <p:extLst>
      <p:ext uri="{BB962C8B-B14F-4D97-AF65-F5344CB8AC3E}">
        <p14:creationId xmlns:p14="http://schemas.microsoft.com/office/powerpoint/2010/main" val="3768884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F602D98-B165-DFEE-4761-236319378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35" y="5501510"/>
            <a:ext cx="455067" cy="455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D072D5-2BFA-C74B-3011-AB4B881D8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31AD6-A27E-1DD5-BA43-CB41EA215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Senior Database Administrator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B0B128-EC91-F8B2-9381-CF6D30B72521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in/jeff-</a:t>
            </a:r>
            <a:r>
              <a:rPr lang="en-US" dirty="0" err="1"/>
              <a:t>foushee</a:t>
            </a:r>
            <a:r>
              <a:rPr lang="en-US" dirty="0"/>
              <a:t>/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8D601E-5488-021F-8DDA-F6BE1B3240B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github.com/jbfoushee/MyPresentations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60EF3BB-609C-1CE5-EFF5-F3CE5B3B1BB3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Humana, Inc.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02DE89C-A912-1CE5-0081-6C07A21AEF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Foushee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455D0D6B-DAC1-6AA3-B115-BCC15224041A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562164" y="3244779"/>
            <a:ext cx="5039808" cy="3286127"/>
          </a:xfrm>
        </p:spPr>
        <p:txBody>
          <a:bodyPr>
            <a:normAutofit/>
          </a:bodyPr>
          <a:lstStyle/>
          <a:p>
            <a:r>
              <a:rPr lang="en-GB" dirty="0"/>
              <a:t>Database Administrator</a:t>
            </a:r>
          </a:p>
          <a:p>
            <a:r>
              <a:rPr lang="en-GB" dirty="0"/>
              <a:t>Developer</a:t>
            </a:r>
          </a:p>
          <a:p>
            <a:r>
              <a:rPr lang="en-GB" dirty="0"/>
              <a:t>Blackjack Dealer</a:t>
            </a:r>
            <a:br>
              <a:rPr lang="en-GB" dirty="0"/>
            </a:br>
            <a:br>
              <a:rPr lang="en-GB" dirty="0"/>
            </a:br>
            <a:r>
              <a:rPr lang="en-GB" dirty="0"/>
              <a:t>Currently, I'm working at Humana, a healthcare insurance company headquartered in Louisville, KY.</a:t>
            </a:r>
            <a:endParaRPr lang="en-US" dirty="0"/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184B0D-F5E2-B068-5E3B-4DA1F0BCE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1530" y="3348382"/>
            <a:ext cx="1640442" cy="1335696"/>
          </a:xfrm>
          <a:prstGeom prst="rect">
            <a:avLst/>
          </a:prstGeom>
        </p:spPr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30A35AF3-783B-CF4A-64EC-0202AAF02A0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Graphic 11">
            <a:extLst>
              <a:ext uri="{FF2B5EF4-FFF2-40B4-BE49-F238E27FC236}">
                <a16:creationId xmlns:a16="http://schemas.microsoft.com/office/drawing/2014/main" id="{FC83DF28-7F14-FCDF-7216-A80795B23CAC}"/>
              </a:ext>
            </a:extLst>
          </p:cNvPr>
          <p:cNvSpPr/>
          <p:nvPr/>
        </p:nvSpPr>
        <p:spPr>
          <a:xfrm>
            <a:off x="876135" y="4935742"/>
            <a:ext cx="455067" cy="455067"/>
          </a:xfrm>
          <a:custGeom>
            <a:avLst/>
            <a:gdLst>
              <a:gd name="connsiteX0" fmla="*/ 479468 w 562504"/>
              <a:gd name="connsiteY0" fmla="*/ 479468 h 562504"/>
              <a:gd name="connsiteX1" fmla="*/ 396432 w 562504"/>
              <a:gd name="connsiteY1" fmla="*/ 479468 h 562504"/>
              <a:gd name="connsiteX2" fmla="*/ 396432 w 562504"/>
              <a:gd name="connsiteY2" fmla="*/ 349556 h 562504"/>
              <a:gd name="connsiteX3" fmla="*/ 353574 w 562504"/>
              <a:gd name="connsiteY3" fmla="*/ 278574 h 562504"/>
              <a:gd name="connsiteX4" fmla="*/ 302681 w 562504"/>
              <a:gd name="connsiteY4" fmla="*/ 346878 h 562504"/>
              <a:gd name="connsiteX5" fmla="*/ 302681 w 562504"/>
              <a:gd name="connsiteY5" fmla="*/ 479468 h 562504"/>
              <a:gd name="connsiteX6" fmla="*/ 219645 w 562504"/>
              <a:gd name="connsiteY6" fmla="*/ 479468 h 562504"/>
              <a:gd name="connsiteX7" fmla="*/ 219645 w 562504"/>
              <a:gd name="connsiteY7" fmla="*/ 211609 h 562504"/>
              <a:gd name="connsiteX8" fmla="*/ 300002 w 562504"/>
              <a:gd name="connsiteY8" fmla="*/ 211609 h 562504"/>
              <a:gd name="connsiteX9" fmla="*/ 300002 w 562504"/>
              <a:gd name="connsiteY9" fmla="*/ 247770 h 562504"/>
              <a:gd name="connsiteX10" fmla="*/ 301342 w 562504"/>
              <a:gd name="connsiteY10" fmla="*/ 247770 h 562504"/>
              <a:gd name="connsiteX11" fmla="*/ 380360 w 562504"/>
              <a:gd name="connsiteY11" fmla="*/ 204912 h 562504"/>
              <a:gd name="connsiteX12" fmla="*/ 480807 w 562504"/>
              <a:gd name="connsiteY12" fmla="*/ 332145 h 562504"/>
              <a:gd name="connsiteX13" fmla="*/ 479468 w 562504"/>
              <a:gd name="connsiteY13" fmla="*/ 479468 h 562504"/>
              <a:gd name="connsiteX14" fmla="*/ 124555 w 562504"/>
              <a:gd name="connsiteY14" fmla="*/ 174108 h 562504"/>
              <a:gd name="connsiteX15" fmla="*/ 76340 w 562504"/>
              <a:gd name="connsiteY15" fmla="*/ 125894 h 562504"/>
              <a:gd name="connsiteX16" fmla="*/ 124555 w 562504"/>
              <a:gd name="connsiteY16" fmla="*/ 77679 h 562504"/>
              <a:gd name="connsiteX17" fmla="*/ 172769 w 562504"/>
              <a:gd name="connsiteY17" fmla="*/ 125894 h 562504"/>
              <a:gd name="connsiteX18" fmla="*/ 124555 w 562504"/>
              <a:gd name="connsiteY18" fmla="*/ 174108 h 562504"/>
              <a:gd name="connsiteX19" fmla="*/ 166073 w 562504"/>
              <a:gd name="connsiteY19" fmla="*/ 479468 h 562504"/>
              <a:gd name="connsiteX20" fmla="*/ 83036 w 562504"/>
              <a:gd name="connsiteY20" fmla="*/ 479468 h 562504"/>
              <a:gd name="connsiteX21" fmla="*/ 83036 w 562504"/>
              <a:gd name="connsiteY21" fmla="*/ 211609 h 562504"/>
              <a:gd name="connsiteX22" fmla="*/ 166073 w 562504"/>
              <a:gd name="connsiteY22" fmla="*/ 211609 h 562504"/>
              <a:gd name="connsiteX23" fmla="*/ 166073 w 562504"/>
              <a:gd name="connsiteY23" fmla="*/ 479468 h 562504"/>
              <a:gd name="connsiteX24" fmla="*/ 520986 w 562504"/>
              <a:gd name="connsiteY24" fmla="*/ 0 h 562504"/>
              <a:gd name="connsiteX25" fmla="*/ 41518 w 562504"/>
              <a:gd name="connsiteY25" fmla="*/ 0 h 562504"/>
              <a:gd name="connsiteX26" fmla="*/ 0 w 562504"/>
              <a:gd name="connsiteY26" fmla="*/ 40179 h 562504"/>
              <a:gd name="connsiteX27" fmla="*/ 0 w 562504"/>
              <a:gd name="connsiteY27" fmla="*/ 522325 h 562504"/>
              <a:gd name="connsiteX28" fmla="*/ 41518 w 562504"/>
              <a:gd name="connsiteY28" fmla="*/ 562504 h 562504"/>
              <a:gd name="connsiteX29" fmla="*/ 520986 w 562504"/>
              <a:gd name="connsiteY29" fmla="*/ 562504 h 562504"/>
              <a:gd name="connsiteX30" fmla="*/ 562504 w 562504"/>
              <a:gd name="connsiteY30" fmla="*/ 522325 h 562504"/>
              <a:gd name="connsiteX31" fmla="*/ 562504 w 562504"/>
              <a:gd name="connsiteY31" fmla="*/ 40179 h 562504"/>
              <a:gd name="connsiteX32" fmla="*/ 520986 w 562504"/>
              <a:gd name="connsiteY32" fmla="*/ 0 h 56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62504" h="562504">
                <a:moveTo>
                  <a:pt x="479468" y="479468"/>
                </a:moveTo>
                <a:lnTo>
                  <a:pt x="396432" y="479468"/>
                </a:lnTo>
                <a:lnTo>
                  <a:pt x="396432" y="349556"/>
                </a:lnTo>
                <a:cubicBezTo>
                  <a:pt x="396432" y="318752"/>
                  <a:pt x="395092" y="278574"/>
                  <a:pt x="353574" y="278574"/>
                </a:cubicBezTo>
                <a:cubicBezTo>
                  <a:pt x="310717" y="278574"/>
                  <a:pt x="302681" y="312056"/>
                  <a:pt x="302681" y="346878"/>
                </a:cubicBezTo>
                <a:lnTo>
                  <a:pt x="302681" y="479468"/>
                </a:lnTo>
                <a:lnTo>
                  <a:pt x="219645" y="479468"/>
                </a:lnTo>
                <a:lnTo>
                  <a:pt x="219645" y="211609"/>
                </a:lnTo>
                <a:lnTo>
                  <a:pt x="300002" y="211609"/>
                </a:lnTo>
                <a:lnTo>
                  <a:pt x="300002" y="247770"/>
                </a:lnTo>
                <a:lnTo>
                  <a:pt x="301342" y="247770"/>
                </a:lnTo>
                <a:cubicBezTo>
                  <a:pt x="317413" y="219645"/>
                  <a:pt x="348217" y="203573"/>
                  <a:pt x="380360" y="204912"/>
                </a:cubicBezTo>
                <a:cubicBezTo>
                  <a:pt x="464736" y="204912"/>
                  <a:pt x="480807" y="259823"/>
                  <a:pt x="480807" y="332145"/>
                </a:cubicBezTo>
                <a:lnTo>
                  <a:pt x="479468" y="479468"/>
                </a:lnTo>
                <a:close/>
                <a:moveTo>
                  <a:pt x="124555" y="174108"/>
                </a:moveTo>
                <a:cubicBezTo>
                  <a:pt x="97769" y="174108"/>
                  <a:pt x="76340" y="152680"/>
                  <a:pt x="76340" y="125894"/>
                </a:cubicBezTo>
                <a:cubicBezTo>
                  <a:pt x="76340" y="99108"/>
                  <a:pt x="97769" y="77679"/>
                  <a:pt x="124555" y="77679"/>
                </a:cubicBezTo>
                <a:cubicBezTo>
                  <a:pt x="151340" y="77679"/>
                  <a:pt x="172769" y="99108"/>
                  <a:pt x="172769" y="125894"/>
                </a:cubicBezTo>
                <a:cubicBezTo>
                  <a:pt x="174108" y="152680"/>
                  <a:pt x="151340" y="174108"/>
                  <a:pt x="124555" y="174108"/>
                </a:cubicBezTo>
                <a:close/>
                <a:moveTo>
                  <a:pt x="166073" y="479468"/>
                </a:moveTo>
                <a:lnTo>
                  <a:pt x="83036" y="479468"/>
                </a:lnTo>
                <a:lnTo>
                  <a:pt x="83036" y="211609"/>
                </a:lnTo>
                <a:lnTo>
                  <a:pt x="166073" y="211609"/>
                </a:lnTo>
                <a:lnTo>
                  <a:pt x="166073" y="479468"/>
                </a:lnTo>
                <a:close/>
                <a:moveTo>
                  <a:pt x="520986" y="0"/>
                </a:moveTo>
                <a:lnTo>
                  <a:pt x="41518" y="0"/>
                </a:lnTo>
                <a:cubicBezTo>
                  <a:pt x="18750" y="0"/>
                  <a:pt x="0" y="18750"/>
                  <a:pt x="0" y="40179"/>
                </a:cubicBezTo>
                <a:lnTo>
                  <a:pt x="0" y="522325"/>
                </a:lnTo>
                <a:cubicBezTo>
                  <a:pt x="0" y="545093"/>
                  <a:pt x="18750" y="562504"/>
                  <a:pt x="41518" y="562504"/>
                </a:cubicBezTo>
                <a:lnTo>
                  <a:pt x="520986" y="562504"/>
                </a:lnTo>
                <a:cubicBezTo>
                  <a:pt x="543754" y="562504"/>
                  <a:pt x="562504" y="543754"/>
                  <a:pt x="562504" y="522325"/>
                </a:cubicBezTo>
                <a:lnTo>
                  <a:pt x="562504" y="40179"/>
                </a:lnTo>
                <a:cubicBezTo>
                  <a:pt x="562504" y="18750"/>
                  <a:pt x="543754" y="0"/>
                  <a:pt x="52098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33000">
                <a:schemeClr val="accent1"/>
              </a:gs>
              <a:gs pos="63000">
                <a:schemeClr val="accent2"/>
              </a:gs>
              <a:gs pos="93000">
                <a:schemeClr val="accent3"/>
              </a:gs>
            </a:gsLst>
            <a:lin ang="2700000" scaled="1"/>
            <a:tileRect/>
          </a:gradFill>
          <a:ln w="132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266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276F52-A3EE-553D-B4C6-B559E979F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74601" y="1085905"/>
            <a:ext cx="4075725" cy="3823446"/>
          </a:xfrm>
          <a:prstGeom prst="rect">
            <a:avLst/>
          </a:prstGeom>
        </p:spPr>
      </p:pic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Inspecting JSON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0E7431A-6AC0-6BC7-09DB-EC066C7540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688497"/>
              </p:ext>
            </p:extLst>
          </p:nvPr>
        </p:nvGraphicFramePr>
        <p:xfrm>
          <a:off x="1195866" y="2997628"/>
          <a:ext cx="9625914" cy="140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89438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32221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CROSS APPLY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ISJSON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JSON_PATH_EXISTS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62974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3C062-CC08-F542-55E1-71927EBB8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JSON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664E229-02F5-5DB5-2FB0-A3D2E3FAE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549861"/>
              </p:ext>
            </p:extLst>
          </p:nvPr>
        </p:nvGraphicFramePr>
        <p:xfrm>
          <a:off x="1085335" y="2391032"/>
          <a:ext cx="9625914" cy="140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89438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32221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CROSS APPLY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ISJSON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JSON_PATH_EXISTS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28477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85293D-4C41-225F-9D44-15AEAC28F575}"/>
              </a:ext>
            </a:extLst>
          </p:cNvPr>
          <p:cNvSpPr txBox="1"/>
          <p:nvPr/>
        </p:nvSpPr>
        <p:spPr>
          <a:xfrm>
            <a:off x="1275907" y="1978409"/>
            <a:ext cx="5680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{}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[]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'['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'.'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D5A764A-D124-5790-79A7-6B0FF10B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566" y="4450525"/>
            <a:ext cx="2694213" cy="7622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D4E6507-8C86-0B2E-13FE-7F1F904C3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964" y="3108970"/>
            <a:ext cx="2674614" cy="76226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F0345CD-D82D-EBBC-C0E4-679539E9B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165" y="1841157"/>
            <a:ext cx="2674614" cy="7622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44E49A-3A0D-E1FC-BDCD-123B100B425B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48A1C-A0CD-8E39-75B9-0116084EEE7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75DF09-7893-5EF6-5616-13B35FF0F4DC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32980065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D57A83-5B76-9863-3EBD-34394061E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28625"/>
            <a:ext cx="11430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99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E19F4-8F02-541B-A38F-7A77B7C0E31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80BCF-82E6-D74F-0616-80EC1B3597DC}"/>
              </a:ext>
            </a:extLst>
          </p:cNvPr>
          <p:cNvSpPr txBox="1"/>
          <p:nvPr/>
        </p:nvSpPr>
        <p:spPr>
          <a:xfrm>
            <a:off x="1275907" y="1756876"/>
            <a:ext cx="5273749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'{"key":[]}'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6.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'[{"key":{}}]'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7.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8.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'"key":[1,2]'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9.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'{[1,2]}'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10.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'{},{}'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'[{},{}]'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'{[],[]}'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(NULL)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00B0F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06B04-4EC0-023F-32FB-F3CE12CA24DA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5A5D17-D173-98F3-0228-842BFE7BEBF4}"/>
              </a:ext>
            </a:extLst>
          </p:cNvPr>
          <p:cNvSpPr txBox="1"/>
          <p:nvPr/>
        </p:nvSpPr>
        <p:spPr>
          <a:xfrm>
            <a:off x="7532914" y="1666777"/>
            <a:ext cx="3884729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Property names require outer JSON objects to contain them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5)</a:t>
            </a:r>
            <a:endParaRPr lang="en-US" dirty="0"/>
          </a:p>
          <a:p>
            <a:endParaRPr lang="en-US" dirty="0"/>
          </a:p>
          <a:p>
            <a:r>
              <a:rPr lang="en-US" dirty="0"/>
              <a:t>Arrays must be accompanied by a property name (</a:t>
            </a:r>
            <a:r>
              <a:rPr lang="en-US" dirty="0">
                <a:solidFill>
                  <a:srgbClr val="FF0000"/>
                </a:solidFill>
              </a:rPr>
              <a:t>4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1, 5), unless the JSON originally started with square brackets (1, 3). In that case, property name is explicitly disallowed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7, 5</a:t>
            </a:r>
            <a:r>
              <a:rPr lang="en-US" dirty="0"/>
              <a:t>).</a:t>
            </a:r>
          </a:p>
          <a:p>
            <a:endParaRPr lang="en-US" sz="1400" dirty="0"/>
          </a:p>
          <a:p>
            <a:r>
              <a:rPr lang="en-US" dirty="0"/>
              <a:t>There can only be one JSON object, unless enclosed in an array (</a:t>
            </a:r>
            <a:r>
              <a:rPr lang="en-US" dirty="0">
                <a:solidFill>
                  <a:srgbClr val="FF0000"/>
                </a:solidFill>
              </a:rPr>
              <a:t>10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11)</a:t>
            </a:r>
            <a:endParaRPr lang="en-US" dirty="0"/>
          </a:p>
          <a:p>
            <a:endParaRPr lang="en-US" sz="1400" dirty="0"/>
          </a:p>
          <a:p>
            <a:r>
              <a:rPr lang="en-US" dirty="0"/>
              <a:t>NULLs are not JSON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4DA0F7-DC3A-D644-5712-056B82987029}"/>
              </a:ext>
            </a:extLst>
          </p:cNvPr>
          <p:cNvCxnSpPr>
            <a:cxnSpLocks/>
          </p:cNvCxnSpPr>
          <p:nvPr/>
        </p:nvCxnSpPr>
        <p:spPr>
          <a:xfrm>
            <a:off x="5845629" y="2862943"/>
            <a:ext cx="1687284" cy="130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CD77C1-80D0-9112-138D-B83BDFB5E5C7}"/>
              </a:ext>
            </a:extLst>
          </p:cNvPr>
          <p:cNvCxnSpPr>
            <a:cxnSpLocks/>
          </p:cNvCxnSpPr>
          <p:nvPr/>
        </p:nvCxnSpPr>
        <p:spPr>
          <a:xfrm flipV="1">
            <a:off x="5845629" y="2993457"/>
            <a:ext cx="1700109" cy="860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C11FB2-F24E-E6EF-522D-A6429743ED08}"/>
              </a:ext>
            </a:extLst>
          </p:cNvPr>
          <p:cNvCxnSpPr>
            <a:cxnSpLocks/>
          </p:cNvCxnSpPr>
          <p:nvPr/>
        </p:nvCxnSpPr>
        <p:spPr>
          <a:xfrm flipV="1">
            <a:off x="5845628" y="1920324"/>
            <a:ext cx="1700110" cy="1246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5E47B4D-67A2-26E5-C4CD-9EF49165DA01}"/>
              </a:ext>
            </a:extLst>
          </p:cNvPr>
          <p:cNvCxnSpPr>
            <a:cxnSpLocks/>
          </p:cNvCxnSpPr>
          <p:nvPr/>
        </p:nvCxnSpPr>
        <p:spPr>
          <a:xfrm flipV="1">
            <a:off x="5845629" y="1889408"/>
            <a:ext cx="1700109" cy="2219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068AED-9A58-55E5-D4C1-265DB9402342}"/>
              </a:ext>
            </a:extLst>
          </p:cNvPr>
          <p:cNvCxnSpPr>
            <a:cxnSpLocks/>
          </p:cNvCxnSpPr>
          <p:nvPr/>
        </p:nvCxnSpPr>
        <p:spPr>
          <a:xfrm flipV="1">
            <a:off x="5845629" y="4350058"/>
            <a:ext cx="1668148" cy="494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5A8A95-67E2-07F3-BFD8-584366AA15DF}"/>
              </a:ext>
            </a:extLst>
          </p:cNvPr>
          <p:cNvCxnSpPr>
            <a:cxnSpLocks/>
          </p:cNvCxnSpPr>
          <p:nvPr/>
        </p:nvCxnSpPr>
        <p:spPr>
          <a:xfrm flipV="1">
            <a:off x="5845628" y="4366653"/>
            <a:ext cx="1668149" cy="724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1794027-DFF7-4E58-074D-B81E36330EDE}"/>
              </a:ext>
            </a:extLst>
          </p:cNvPr>
          <p:cNvCxnSpPr>
            <a:cxnSpLocks/>
          </p:cNvCxnSpPr>
          <p:nvPr/>
        </p:nvCxnSpPr>
        <p:spPr>
          <a:xfrm flipV="1">
            <a:off x="6197643" y="4963934"/>
            <a:ext cx="1335270" cy="794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D530032-CECE-3D9E-CA4B-530F454AC6C6}"/>
              </a:ext>
            </a:extLst>
          </p:cNvPr>
          <p:cNvCxnSpPr>
            <a:cxnSpLocks/>
          </p:cNvCxnSpPr>
          <p:nvPr/>
        </p:nvCxnSpPr>
        <p:spPr>
          <a:xfrm flipV="1">
            <a:off x="5845628" y="4968592"/>
            <a:ext cx="1700110" cy="1145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4CC9A94-29AB-E565-D87D-677B5D3B7F8F}"/>
              </a:ext>
            </a:extLst>
          </p:cNvPr>
          <p:cNvCxnSpPr>
            <a:cxnSpLocks/>
          </p:cNvCxnSpPr>
          <p:nvPr/>
        </p:nvCxnSpPr>
        <p:spPr>
          <a:xfrm flipV="1">
            <a:off x="5994358" y="4988301"/>
            <a:ext cx="1551380" cy="1310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019F0A-24F2-3941-ACCF-53ADA0DB001E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87285" cy="1115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C4B53B-4288-970C-549F-2862ED6289FF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68149" cy="173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809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EDD89-8B8B-5DD5-B969-A2CFD1C4A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5A6C07-BD41-6AEA-0A58-AB45F3954924}"/>
              </a:ext>
            </a:extLst>
          </p:cNvPr>
          <p:cNvSpPr txBox="1"/>
          <p:nvPr/>
        </p:nvSpPr>
        <p:spPr>
          <a:xfrm>
            <a:off x="901109" y="646629"/>
            <a:ext cx="10014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 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8B5C55-03D6-C599-A935-3F560886CAF8}"/>
              </a:ext>
            </a:extLst>
          </p:cNvPr>
          <p:cNvSpPr txBox="1"/>
          <p:nvPr/>
        </p:nvSpPr>
        <p:spPr>
          <a:xfrm>
            <a:off x="1275907" y="1233647"/>
            <a:ext cx="8995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value. This can be a JSON object, array, number, string or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one of the three literal values of (false, true, null)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03C4FE-1715-F424-733B-758B393D1B51}"/>
              </a:ext>
            </a:extLst>
          </p:cNvPr>
          <p:cNvSpPr txBox="1"/>
          <p:nvPr/>
        </p:nvSpPr>
        <p:spPr>
          <a:xfrm>
            <a:off x="8789723" y="6211371"/>
            <a:ext cx="296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</p:txBody>
      </p:sp>
      <p:sp>
        <p:nvSpPr>
          <p:cNvPr id="8" name="Star: 10 Points 7">
            <a:extLst>
              <a:ext uri="{FF2B5EF4-FFF2-40B4-BE49-F238E27FC236}">
                <a16:creationId xmlns:a16="http://schemas.microsoft.com/office/drawing/2014/main" id="{C14F43F0-B609-148B-9D22-48E9DA5D6038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C48B69D-E770-DE16-0D9E-6E5C7AD30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13501"/>
              </p:ext>
            </p:extLst>
          </p:nvPr>
        </p:nvGraphicFramePr>
        <p:xfrm>
          <a:off x="999744" y="2834242"/>
          <a:ext cx="7721209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4732">
                  <a:extLst>
                    <a:ext uri="{9D8B030D-6E8A-4147-A177-3AD203B41FA5}">
                      <a16:colId xmlns:a16="http://schemas.microsoft.com/office/drawing/2014/main" val="52433680"/>
                    </a:ext>
                  </a:extLst>
                </a:gridCol>
                <a:gridCol w="5656477">
                  <a:extLst>
                    <a:ext uri="{9D8B030D-6E8A-4147-A177-3AD203B41FA5}">
                      <a16:colId xmlns:a16="http://schemas.microsoft.com/office/drawing/2014/main" val="3004402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JSON_type</a:t>
                      </a:r>
                      <a:r>
                        <a:rPr lang="en-US" dirty="0"/>
                        <a:t>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040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array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26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Tests for a valid JSON 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338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scalar – number or string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05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VALUE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anything that qualifies to be a value of a key/value pair: a JSON object, JSON array, scalar (number or string) or one of three literal values in (false, true, null)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963873"/>
                  </a:ext>
                </a:extLst>
              </a:tr>
            </a:tbl>
          </a:graphicData>
        </a:graphic>
      </p:graphicFrame>
      <p:sp>
        <p:nvSpPr>
          <p:cNvPr id="2" name="Star: 10 Points 1">
            <a:extLst>
              <a:ext uri="{FF2B5EF4-FFF2-40B4-BE49-F238E27FC236}">
                <a16:creationId xmlns:a16="http://schemas.microsoft.com/office/drawing/2014/main" id="{43F5F796-6F83-F31A-BAA8-1E4A4FC9C2FA}"/>
              </a:ext>
            </a:extLst>
          </p:cNvPr>
          <p:cNvSpPr/>
          <p:nvPr/>
        </p:nvSpPr>
        <p:spPr>
          <a:xfrm rot="20706229">
            <a:off x="2202458" y="4330606"/>
            <a:ext cx="561987" cy="432085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New for SQL Server 2022!</a:t>
            </a:r>
          </a:p>
        </p:txBody>
      </p:sp>
      <p:sp>
        <p:nvSpPr>
          <p:cNvPr id="3" name="Star: 10 Points 2">
            <a:extLst>
              <a:ext uri="{FF2B5EF4-FFF2-40B4-BE49-F238E27FC236}">
                <a16:creationId xmlns:a16="http://schemas.microsoft.com/office/drawing/2014/main" id="{434CF406-CB01-CA11-D1F9-B15F64189BE5}"/>
              </a:ext>
            </a:extLst>
          </p:cNvPr>
          <p:cNvSpPr/>
          <p:nvPr/>
        </p:nvSpPr>
        <p:spPr>
          <a:xfrm rot="20706229">
            <a:off x="2202457" y="3926269"/>
            <a:ext cx="561987" cy="432085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New for SQL Server 2022!</a:t>
            </a:r>
          </a:p>
        </p:txBody>
      </p:sp>
      <p:pic>
        <p:nvPicPr>
          <p:cNvPr id="1026" name="Picture 2" descr="remember symbol clipart 10 free Cliparts | Download images on Clipground 2024">
            <a:extLst>
              <a:ext uri="{FF2B5EF4-FFF2-40B4-BE49-F238E27FC236}">
                <a16:creationId xmlns:a16="http://schemas.microsoft.com/office/drawing/2014/main" id="{416A17DE-F248-ACA1-CF5F-069825661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265" y="5263691"/>
            <a:ext cx="259780" cy="25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3A0913-3FA7-486F-8C4C-A11F1C49088B}"/>
              </a:ext>
            </a:extLst>
          </p:cNvPr>
          <p:cNvSpPr txBox="1"/>
          <p:nvPr/>
        </p:nvSpPr>
        <p:spPr>
          <a:xfrm>
            <a:off x="7358344" y="5190011"/>
            <a:ext cx="1355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(lowercase!)</a:t>
            </a:r>
          </a:p>
        </p:txBody>
      </p:sp>
    </p:spTree>
    <p:extLst>
      <p:ext uri="{BB962C8B-B14F-4D97-AF65-F5344CB8AC3E}">
        <p14:creationId xmlns:p14="http://schemas.microsoft.com/office/powerpoint/2010/main" val="6956735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8" y="646629"/>
            <a:ext cx="90190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75E55BF-ACA8-7CAD-430C-4FDD62C7C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185065"/>
              </p:ext>
            </p:extLst>
          </p:nvPr>
        </p:nvGraphicFramePr>
        <p:xfrm>
          <a:off x="1441148" y="1366493"/>
          <a:ext cx="9309703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439">
                  <a:extLst>
                    <a:ext uri="{9D8B030D-6E8A-4147-A177-3AD203B41FA5}">
                      <a16:colId xmlns:a16="http://schemas.microsoft.com/office/drawing/2014/main" val="1962960265"/>
                    </a:ext>
                  </a:extLst>
                </a:gridCol>
                <a:gridCol w="1404748">
                  <a:extLst>
                    <a:ext uri="{9D8B030D-6E8A-4147-A177-3AD203B41FA5}">
                      <a16:colId xmlns:a16="http://schemas.microsoft.com/office/drawing/2014/main" val="1960977839"/>
                    </a:ext>
                  </a:extLst>
                </a:gridCol>
                <a:gridCol w="1482811">
                  <a:extLst>
                    <a:ext uri="{9D8B030D-6E8A-4147-A177-3AD203B41FA5}">
                      <a16:colId xmlns:a16="http://schemas.microsoft.com/office/drawing/2014/main" val="1657064559"/>
                    </a:ext>
                  </a:extLst>
                </a:gridCol>
                <a:gridCol w="1495168">
                  <a:extLst>
                    <a:ext uri="{9D8B030D-6E8A-4147-A177-3AD203B41FA5}">
                      <a16:colId xmlns:a16="http://schemas.microsoft.com/office/drawing/2014/main" val="2559841676"/>
                    </a:ext>
                  </a:extLst>
                </a:gridCol>
                <a:gridCol w="1507524">
                  <a:extLst>
                    <a:ext uri="{9D8B030D-6E8A-4147-A177-3AD203B41FA5}">
                      <a16:colId xmlns:a16="http://schemas.microsoft.com/office/drawing/2014/main" val="791409100"/>
                    </a:ext>
                  </a:extLst>
                </a:gridCol>
                <a:gridCol w="989013">
                  <a:extLst>
                    <a:ext uri="{9D8B030D-6E8A-4147-A177-3AD203B41FA5}">
                      <a16:colId xmlns:a16="http://schemas.microsoft.com/office/drawing/2014/main" val="2936314179"/>
                    </a:ext>
                  </a:extLst>
                </a:gridCol>
              </a:tblGrid>
              <a:tr h="35106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ISJSON</a:t>
                      </a:r>
                      <a:r>
                        <a:rPr lang="en-US" sz="18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VALUE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811667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9260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08453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43474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'a'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0779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'"a"'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634560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'2'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70471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'"2"'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04704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'false'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34847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'"false"'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2035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7979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'[1,2,4]'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0104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97008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'{"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key":"value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9460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(any malformed JSON)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768540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71383321-41DD-D40B-1CE0-9A51B12C9493}"/>
              </a:ext>
            </a:extLst>
          </p:cNvPr>
          <p:cNvGrpSpPr/>
          <p:nvPr/>
        </p:nvGrpSpPr>
        <p:grpSpPr>
          <a:xfrm>
            <a:off x="6697362" y="1260389"/>
            <a:ext cx="4053489" cy="5165784"/>
            <a:chOff x="6697362" y="1260389"/>
            <a:chExt cx="4053489" cy="516578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A8C3C7F-E907-AC6F-9FB0-94A885BAE7D1}"/>
                </a:ext>
              </a:extLst>
            </p:cNvPr>
            <p:cNvSpPr/>
            <p:nvPr/>
          </p:nvSpPr>
          <p:spPr>
            <a:xfrm>
              <a:off x="6697362" y="1260389"/>
              <a:ext cx="4053489" cy="5165784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7BF59DE-C75C-444C-1AD7-196F1D09A277}"/>
                </a:ext>
              </a:extLst>
            </p:cNvPr>
            <p:cNvSpPr txBox="1"/>
            <p:nvPr/>
          </p:nvSpPr>
          <p:spPr>
            <a:xfrm>
              <a:off x="7241060" y="5012836"/>
              <a:ext cx="25454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XOR            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90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6" y="966430"/>
            <a:ext cx="83483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Table1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[chk_dbo.Table1_JsonData__IsJson]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1203D-8BAE-9408-969E-42A9035AF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155" y="2433330"/>
            <a:ext cx="9381690" cy="380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1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4D13C6-5314-7759-BA83-15D245790A58}"/>
              </a:ext>
            </a:extLst>
          </p:cNvPr>
          <p:cNvSpPr txBox="1"/>
          <p:nvPr/>
        </p:nvSpPr>
        <p:spPr>
          <a:xfrm>
            <a:off x="1028697" y="1825827"/>
            <a:ext cx="844491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69AAA-642C-24E7-2DF8-6921B768BAF8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02F32-77B5-C37E-0CF9-5739455591A0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to an array or value inside the valid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9" name="Star: 10 Points 8">
            <a:extLst>
              <a:ext uri="{FF2B5EF4-FFF2-40B4-BE49-F238E27FC236}">
                <a16:creationId xmlns:a16="http://schemas.microsoft.com/office/drawing/2014/main" id="{60145506-C846-1185-B0A4-40B15B23F448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96DB4A-1739-666A-5125-9EB7D470190C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1049BA-0030-3DB9-A7F7-1C46C9BEB260}"/>
              </a:ext>
            </a:extLst>
          </p:cNvPr>
          <p:cNvSpPr txBox="1"/>
          <p:nvPr/>
        </p:nvSpPr>
        <p:spPr>
          <a:xfrm>
            <a:off x="5293503" y="4566378"/>
            <a:ext cx="3937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[10]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"bogus-field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85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C7709-3427-AD7D-C798-1401B1A87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C38BED-ACFC-216F-1FD1-7466B8EB79D8}"/>
              </a:ext>
            </a:extLst>
          </p:cNvPr>
          <p:cNvSpPr txBox="1"/>
          <p:nvPr/>
        </p:nvSpPr>
        <p:spPr>
          <a:xfrm>
            <a:off x="1028697" y="1825827"/>
            <a:ext cx="882768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'{'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or other malformed JSON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643BD-8192-128E-1384-BFF93E157F3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FD39BE-FC4B-EC80-17AA-D1C70029B2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2BDB42-D629-7ACE-EF32-E09BB0D2E342}"/>
              </a:ext>
            </a:extLst>
          </p:cNvPr>
          <p:cNvSpPr/>
          <p:nvPr/>
        </p:nvSpPr>
        <p:spPr>
          <a:xfrm>
            <a:off x="1028697" y="3503596"/>
            <a:ext cx="7756957" cy="28992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5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D0B63B-A4BC-B177-BFBA-AD0E9C2D37C9}"/>
              </a:ext>
            </a:extLst>
          </p:cNvPr>
          <p:cNvSpPr txBox="1"/>
          <p:nvPr/>
        </p:nvSpPr>
        <p:spPr>
          <a:xfrm>
            <a:off x="8847201" y="6252518"/>
            <a:ext cx="27187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(With permission from 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Ephraim </a:t>
            </a:r>
            <a:r>
              <a:rPr lang="en-US" sz="1200" b="0" i="0" dirty="0" err="1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Ndoro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417530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E08F4-BCF5-BACB-924E-9D551FA32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F40FD7-94AE-B543-CFCE-44371B0D910B}"/>
              </a:ext>
            </a:extLst>
          </p:cNvPr>
          <p:cNvSpPr txBox="1"/>
          <p:nvPr/>
        </p:nvSpPr>
        <p:spPr>
          <a:xfrm>
            <a:off x="1028697" y="1825827"/>
            <a:ext cx="909349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'$."karate-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belt_color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"'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PRINT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'Stay away!'</a:t>
            </a:r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'Not JSON-formatted'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DE166-B732-9217-5FF5-BD153ACD96F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5FBE7-BB22-E20C-9E26-09355A778C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198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5" y="966430"/>
            <a:ext cx="93842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[Table1]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[chk_dbo.Table1_JsonData__name.Exists]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JSON_PATH_EXISTS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'$.name'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E3010-FCF5-64ED-47A9-A80EB96AC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140" y="2541791"/>
            <a:ext cx="9035719" cy="368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063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E49A9F-94E4-B464-8C7D-DF354D1D9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2947" y="1137675"/>
            <a:ext cx="4388917" cy="4388917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0EBBB0-E8EC-2267-FA6E-22B366DF7E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442083"/>
              </p:ext>
            </p:extLst>
          </p:nvPr>
        </p:nvGraphicFramePr>
        <p:xfrm>
          <a:off x="1195866" y="2997628"/>
          <a:ext cx="9625914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52367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69292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CROSS APPLY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JSON_QUERY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JSON_VALUE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OPENJSON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</a:tbl>
          </a:graphicData>
        </a:graphic>
      </p:graphicFrame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Querying JSON</a:t>
            </a:r>
          </a:p>
        </p:txBody>
      </p:sp>
    </p:spTree>
    <p:extLst>
      <p:ext uri="{BB962C8B-B14F-4D97-AF65-F5344CB8AC3E}">
        <p14:creationId xmlns:p14="http://schemas.microsoft.com/office/powerpoint/2010/main" val="2973765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8" y="1826613"/>
            <a:ext cx="1072368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"children":[]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{entire contents of @_json}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'$.children'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[]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1" y="1233647"/>
            <a:ext cx="967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a well-formatted 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JSON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array or object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from the original JSON 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not scalar/Boolean values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A96AEB-6343-5E6A-23C8-32DF36550836}"/>
              </a:ext>
            </a:extLst>
          </p:cNvPr>
          <p:cNvSpPr txBox="1"/>
          <p:nvPr/>
        </p:nvSpPr>
        <p:spPr>
          <a:xfrm>
            <a:off x="8789723" y="5790419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1248417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spouse_name":null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Jeff Foushee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Mom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Dad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false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spouse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_name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i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91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the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stringable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value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of a key within JSON,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will not return a JSON object/array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2DEFB4-808C-5CD3-FB68-AA30180AF563}"/>
              </a:ext>
            </a:extLst>
          </p:cNvPr>
          <p:cNvSpPr txBox="1"/>
          <p:nvPr/>
        </p:nvSpPr>
        <p:spPr>
          <a:xfrm>
            <a:off x="8789723" y="5624353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DBC82B2-543F-22B5-453D-FD029257A2A7}"/>
              </a:ext>
            </a:extLst>
          </p:cNvPr>
          <p:cNvGrpSpPr/>
          <p:nvPr/>
        </p:nvGrpSpPr>
        <p:grpSpPr>
          <a:xfrm>
            <a:off x="8587946" y="3429000"/>
            <a:ext cx="3021241" cy="2699951"/>
            <a:chOff x="8587946" y="3429000"/>
            <a:chExt cx="3021241" cy="269995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AEC938C-0E03-0B43-D75E-45B78099EE66}"/>
                </a:ext>
              </a:extLst>
            </p:cNvPr>
            <p:cNvSpPr txBox="1"/>
            <p:nvPr/>
          </p:nvSpPr>
          <p:spPr>
            <a:xfrm>
              <a:off x="10216896" y="3429000"/>
              <a:ext cx="13922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Illegit NULL</a:t>
              </a:r>
            </a:p>
            <a:p>
              <a:endParaRPr lang="en-US" dirty="0"/>
            </a:p>
            <a:p>
              <a:r>
                <a:rPr lang="en-US" dirty="0"/>
                <a:t>Legit NULL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2ADA59A-67EE-5CEC-67C2-8A603A53A5BB}"/>
                </a:ext>
              </a:extLst>
            </p:cNvPr>
            <p:cNvCxnSpPr/>
            <p:nvPr/>
          </p:nvCxnSpPr>
          <p:spPr>
            <a:xfrm flipV="1">
              <a:off x="8637373" y="4337222"/>
              <a:ext cx="1579523" cy="1791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75EDB70-3DD9-1919-D2CF-4F1630405BDA}"/>
                </a:ext>
              </a:extLst>
            </p:cNvPr>
            <p:cNvCxnSpPr/>
            <p:nvPr/>
          </p:nvCxnSpPr>
          <p:spPr>
            <a:xfrm flipV="1">
              <a:off x="8587946" y="3595816"/>
              <a:ext cx="1615574" cy="4929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581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E3E79FD-2816-5EB1-6794-B79EDB11C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333" y="2623614"/>
            <a:ext cx="9187333" cy="3732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918475" y="592289"/>
            <a:ext cx="93464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[Table_1]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[chk_dbo.Table1_JsonData__name.HasValue]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              TRIM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!=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0D3A8D-0501-D301-4C8F-79E70344E7BC}"/>
              </a:ext>
            </a:extLst>
          </p:cNvPr>
          <p:cNvSpPr/>
          <p:nvPr/>
        </p:nvSpPr>
        <p:spPr>
          <a:xfrm>
            <a:off x="2589959" y="1438826"/>
            <a:ext cx="6406557" cy="61773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37E75E-FCA2-B6C9-F448-F296AEC10601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8996516" y="2056563"/>
            <a:ext cx="1375677" cy="15452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322026-728B-2619-FBBF-C06FE4927752}"/>
              </a:ext>
            </a:extLst>
          </p:cNvPr>
          <p:cNvSpPr/>
          <p:nvPr/>
        </p:nvSpPr>
        <p:spPr>
          <a:xfrm>
            <a:off x="10194372" y="3601804"/>
            <a:ext cx="355642" cy="3146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689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790FC6-2530-AE54-FD60-487CCAE839A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JSON Check Constraints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48D5E4-C0BE-8320-AEDE-7E5E15262F40}"/>
              </a:ext>
            </a:extLst>
          </p:cNvPr>
          <p:cNvSpPr txBox="1"/>
          <p:nvPr/>
        </p:nvSpPr>
        <p:spPr>
          <a:xfrm>
            <a:off x="4437888" y="2816352"/>
            <a:ext cx="33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28593601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C2A84-EEF4-D02B-473D-F95F30672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583DED-79F7-76F6-CFAA-19E02FCBE11C}"/>
              </a:ext>
            </a:extLst>
          </p:cNvPr>
          <p:cNvSpPr txBox="1"/>
          <p:nvPr/>
        </p:nvSpPr>
        <p:spPr>
          <a:xfrm>
            <a:off x="1012747" y="1674674"/>
            <a:ext cx="64975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56A2-D664-6BA0-1A2E-F400294E290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endParaRPr lang="en-US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2F29795-34C0-4286-C86D-5A5A90B2D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079032"/>
              </p:ext>
            </p:extLst>
          </p:nvPr>
        </p:nvGraphicFramePr>
        <p:xfrm>
          <a:off x="1012747" y="3617733"/>
          <a:ext cx="9954736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4069">
                  <a:extLst>
                    <a:ext uri="{9D8B030D-6E8A-4147-A177-3AD203B41FA5}">
                      <a16:colId xmlns:a16="http://schemas.microsoft.com/office/drawing/2014/main" val="398802349"/>
                    </a:ext>
                  </a:extLst>
                </a:gridCol>
                <a:gridCol w="3560064">
                  <a:extLst>
                    <a:ext uri="{9D8B030D-6E8A-4147-A177-3AD203B41FA5}">
                      <a16:colId xmlns:a16="http://schemas.microsoft.com/office/drawing/2014/main" val="3194749352"/>
                    </a:ext>
                  </a:extLst>
                </a:gridCol>
                <a:gridCol w="1640603">
                  <a:extLst>
                    <a:ext uri="{9D8B030D-6E8A-4147-A177-3AD203B41FA5}">
                      <a16:colId xmlns:a16="http://schemas.microsoft.com/office/drawing/2014/main" val="1747772036"/>
                    </a:ext>
                  </a:extLst>
                </a:gridCol>
              </a:tblGrid>
              <a:tr h="276553">
                <a:tc>
                  <a:txBody>
                    <a:bodyPr/>
                    <a:lstStyle/>
                    <a:p>
                      <a:r>
                        <a:rPr lang="en-US" sz="1450" b="0" dirty="0">
                          <a:solidFill>
                            <a:schemeClr val="tx1"/>
                          </a:solidFill>
                        </a:rPr>
                        <a:t>SQL Statement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JSON_QUERY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JSON_VALUE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33995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{entire contents of @_json}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61949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"},{"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name":"Dad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24098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Jeff Foushee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634431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20058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8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Mom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415542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'$.parents[1].name'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Dad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78286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4ACCC1D-06A1-7A87-505C-1CC154A85886}"/>
              </a:ext>
            </a:extLst>
          </p:cNvPr>
          <p:cNvSpPr txBox="1"/>
          <p:nvPr/>
        </p:nvSpPr>
        <p:spPr>
          <a:xfrm>
            <a:off x="8068964" y="4821024"/>
            <a:ext cx="1248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Another  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XOR?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4FA655-7A5E-869C-D8DC-303652F01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311839"/>
              </p:ext>
            </p:extLst>
          </p:nvPr>
        </p:nvGraphicFramePr>
        <p:xfrm>
          <a:off x="5788452" y="3605375"/>
          <a:ext cx="5179031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9031">
                  <a:extLst>
                    <a:ext uri="{9D8B030D-6E8A-4147-A177-3AD203B41FA5}">
                      <a16:colId xmlns:a16="http://schemas.microsoft.com/office/drawing/2014/main" val="3420614832"/>
                    </a:ext>
                  </a:extLst>
                </a:gridCol>
              </a:tblGrid>
              <a:tr h="333036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JSON_PATH_EXISTS</a:t>
                      </a:r>
                      <a:r>
                        <a:rPr lang="en-US" sz="14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68786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93480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36077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42408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970429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48491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35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28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790FC6-2530-AE54-FD60-487CCAE839A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48D5E4-C0BE-8320-AEDE-7E5E15262F40}"/>
              </a:ext>
            </a:extLst>
          </p:cNvPr>
          <p:cNvSpPr txBox="1"/>
          <p:nvPr/>
        </p:nvSpPr>
        <p:spPr>
          <a:xfrm>
            <a:off x="4437888" y="2816352"/>
            <a:ext cx="33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21280881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F569F2-6380-781B-95F6-9EEDBB594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42" y="227076"/>
            <a:ext cx="1914878" cy="2211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69FF6-E481-4FF6-0C16-2935D4171B3D}"/>
              </a:ext>
            </a:extLst>
          </p:cNvPr>
          <p:cNvSpPr txBox="1"/>
          <p:nvPr/>
        </p:nvSpPr>
        <p:spPr>
          <a:xfrm>
            <a:off x="2828544" y="689788"/>
            <a:ext cx="748588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"parents":[{"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74F861-2090-92A6-E2CD-AF2F82CBB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205" y="3990850"/>
            <a:ext cx="2486678" cy="7033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C9BC2E-8AA8-FAC1-5F9A-EDC6FB5719DE}"/>
              </a:ext>
            </a:extLst>
          </p:cNvPr>
          <p:cNvSpPr txBox="1"/>
          <p:nvPr/>
        </p:nvSpPr>
        <p:spPr>
          <a:xfrm>
            <a:off x="999744" y="3154137"/>
            <a:ext cx="4224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FA4160-811F-559D-44AA-92D7B44D0C97}"/>
              </a:ext>
            </a:extLst>
          </p:cNvPr>
          <p:cNvSpPr txBox="1"/>
          <p:nvPr/>
        </p:nvSpPr>
        <p:spPr>
          <a:xfrm>
            <a:off x="999744" y="5064682"/>
            <a:ext cx="50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9C72BE-0DE7-B542-F855-8B6AD0BD6DC5}"/>
              </a:ext>
            </a:extLst>
          </p:cNvPr>
          <p:cNvSpPr txBox="1"/>
          <p:nvPr/>
        </p:nvSpPr>
        <p:spPr>
          <a:xfrm>
            <a:off x="6571488" y="4880445"/>
            <a:ext cx="53157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9DE548-9222-A250-0536-6B726AB2EF33}"/>
              </a:ext>
            </a:extLst>
          </p:cNvPr>
          <p:cNvSpPr txBox="1"/>
          <p:nvPr/>
        </p:nvSpPr>
        <p:spPr>
          <a:xfrm>
            <a:off x="6571488" y="3160232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BC3805F-A562-F375-1489-5F3505CE0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131" y="3983673"/>
            <a:ext cx="2486677" cy="71047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131C5B-D0D0-AB60-E10A-56E90E1EDC54}"/>
              </a:ext>
            </a:extLst>
          </p:cNvPr>
          <p:cNvCxnSpPr/>
          <p:nvPr/>
        </p:nvCxnSpPr>
        <p:spPr>
          <a:xfrm>
            <a:off x="6096000" y="3154137"/>
            <a:ext cx="0" cy="3271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746BF03F-5115-0BBF-E5E4-ED80C7858512}"/>
              </a:ext>
            </a:extLst>
          </p:cNvPr>
          <p:cNvGrpSpPr/>
          <p:nvPr/>
        </p:nvGrpSpPr>
        <p:grpSpPr>
          <a:xfrm>
            <a:off x="1399779" y="5357069"/>
            <a:ext cx="1843934" cy="879301"/>
            <a:chOff x="1399779" y="5357069"/>
            <a:chExt cx="1843934" cy="87930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FCECEB9-313D-4F49-F8AB-2D95D5C163FD}"/>
                </a:ext>
              </a:extLst>
            </p:cNvPr>
            <p:cNvSpPr txBox="1"/>
            <p:nvPr/>
          </p:nvSpPr>
          <p:spPr>
            <a:xfrm>
              <a:off x="1399780" y="5357069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0F09F75-CC80-B83A-E659-8DAD40C494C8}"/>
                </a:ext>
              </a:extLst>
            </p:cNvPr>
            <p:cNvSpPr txBox="1"/>
            <p:nvPr/>
          </p:nvSpPr>
          <p:spPr>
            <a:xfrm>
              <a:off x="1399779" y="5928593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E6989C-BA0D-85E8-8472-7993AFBF538A}"/>
              </a:ext>
            </a:extLst>
          </p:cNvPr>
          <p:cNvGrpSpPr/>
          <p:nvPr/>
        </p:nvGrpSpPr>
        <p:grpSpPr>
          <a:xfrm>
            <a:off x="6984491" y="5158938"/>
            <a:ext cx="2271252" cy="1464880"/>
            <a:chOff x="6984491" y="5158938"/>
            <a:chExt cx="2271252" cy="146488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B25D0D-08A8-B382-1778-5B29B08D7AC7}"/>
                </a:ext>
              </a:extLst>
            </p:cNvPr>
            <p:cNvSpPr txBox="1"/>
            <p:nvPr/>
          </p:nvSpPr>
          <p:spPr>
            <a:xfrm>
              <a:off x="6984491" y="5158938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D69122-D078-7107-A979-9F38E3E89B46}"/>
                </a:ext>
              </a:extLst>
            </p:cNvPr>
            <p:cNvSpPr txBox="1"/>
            <p:nvPr/>
          </p:nvSpPr>
          <p:spPr>
            <a:xfrm>
              <a:off x="6984491" y="6300653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D916074-57CF-6A6B-80D4-105544895837}"/>
              </a:ext>
            </a:extLst>
          </p:cNvPr>
          <p:cNvGrpSpPr/>
          <p:nvPr/>
        </p:nvGrpSpPr>
        <p:grpSpPr>
          <a:xfrm>
            <a:off x="7164593" y="5466695"/>
            <a:ext cx="2311002" cy="902394"/>
            <a:chOff x="7164593" y="5466695"/>
            <a:chExt cx="2311002" cy="9023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95069A-D57A-C42A-D8A8-D245DCBA71C6}"/>
                </a:ext>
              </a:extLst>
            </p:cNvPr>
            <p:cNvSpPr txBox="1"/>
            <p:nvPr/>
          </p:nvSpPr>
          <p:spPr>
            <a:xfrm>
              <a:off x="7204343" y="5466695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9CDB56-B8F7-D27C-F276-D79C74D425ED}"/>
                </a:ext>
              </a:extLst>
            </p:cNvPr>
            <p:cNvSpPr txBox="1"/>
            <p:nvPr/>
          </p:nvSpPr>
          <p:spPr>
            <a:xfrm>
              <a:off x="7164593" y="6045924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018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AC2430-78D2-8E54-C755-A1B8DBE4F816}"/>
              </a:ext>
            </a:extLst>
          </p:cNvPr>
          <p:cNvGrpSpPr/>
          <p:nvPr/>
        </p:nvGrpSpPr>
        <p:grpSpPr>
          <a:xfrm>
            <a:off x="926757" y="1538554"/>
            <a:ext cx="6989956" cy="1476495"/>
            <a:chOff x="926757" y="1538554"/>
            <a:chExt cx="6989956" cy="1476495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F2CD30E-09B9-4BBE-6BD0-2359B50DE930}"/>
                </a:ext>
              </a:extLst>
            </p:cNvPr>
            <p:cNvSpPr/>
            <p:nvPr/>
          </p:nvSpPr>
          <p:spPr>
            <a:xfrm>
              <a:off x="926757" y="1538554"/>
              <a:ext cx="5139930" cy="1476495"/>
            </a:xfrm>
            <a:custGeom>
              <a:avLst/>
              <a:gdLst>
                <a:gd name="connsiteX0" fmla="*/ 1532238 w 5139930"/>
                <a:gd name="connsiteY0" fmla="*/ 67824 h 1476495"/>
                <a:gd name="connsiteX1" fmla="*/ 1482811 w 5139930"/>
                <a:gd name="connsiteY1" fmla="*/ 327316 h 1476495"/>
                <a:gd name="connsiteX2" fmla="*/ 1359243 w 5139930"/>
                <a:gd name="connsiteY2" fmla="*/ 314960 h 1476495"/>
                <a:gd name="connsiteX3" fmla="*/ 729048 w 5139930"/>
                <a:gd name="connsiteY3" fmla="*/ 314960 h 1476495"/>
                <a:gd name="connsiteX4" fmla="*/ 630194 w 5139930"/>
                <a:gd name="connsiteY4" fmla="*/ 327316 h 1476495"/>
                <a:gd name="connsiteX5" fmla="*/ 543697 w 5139930"/>
                <a:gd name="connsiteY5" fmla="*/ 339673 h 1476495"/>
                <a:gd name="connsiteX6" fmla="*/ 481913 w 5139930"/>
                <a:gd name="connsiteY6" fmla="*/ 352030 h 1476495"/>
                <a:gd name="connsiteX7" fmla="*/ 407773 w 5139930"/>
                <a:gd name="connsiteY7" fmla="*/ 364387 h 1476495"/>
                <a:gd name="connsiteX8" fmla="*/ 321275 w 5139930"/>
                <a:gd name="connsiteY8" fmla="*/ 401457 h 1476495"/>
                <a:gd name="connsiteX9" fmla="*/ 308919 w 5139930"/>
                <a:gd name="connsiteY9" fmla="*/ 438527 h 1476495"/>
                <a:gd name="connsiteX10" fmla="*/ 296562 w 5139930"/>
                <a:gd name="connsiteY10" fmla="*/ 487954 h 1476495"/>
                <a:gd name="connsiteX11" fmla="*/ 247135 w 5139930"/>
                <a:gd name="connsiteY11" fmla="*/ 611522 h 1476495"/>
                <a:gd name="connsiteX12" fmla="*/ 222421 w 5139930"/>
                <a:gd name="connsiteY12" fmla="*/ 710376 h 1476495"/>
                <a:gd name="connsiteX13" fmla="*/ 210065 w 5139930"/>
                <a:gd name="connsiteY13" fmla="*/ 809230 h 1476495"/>
                <a:gd name="connsiteX14" fmla="*/ 74140 w 5139930"/>
                <a:gd name="connsiteY14" fmla="*/ 994581 h 1476495"/>
                <a:gd name="connsiteX15" fmla="*/ 0 w 5139930"/>
                <a:gd name="connsiteY15" fmla="*/ 1167576 h 1476495"/>
                <a:gd name="connsiteX16" fmla="*/ 37070 w 5139930"/>
                <a:gd name="connsiteY16" fmla="*/ 1365284 h 1476495"/>
                <a:gd name="connsiteX17" fmla="*/ 49427 w 5139930"/>
                <a:gd name="connsiteY17" fmla="*/ 1414711 h 1476495"/>
                <a:gd name="connsiteX18" fmla="*/ 111211 w 5139930"/>
                <a:gd name="connsiteY18" fmla="*/ 1476495 h 1476495"/>
                <a:gd name="connsiteX19" fmla="*/ 271848 w 5139930"/>
                <a:gd name="connsiteY19" fmla="*/ 1402354 h 1476495"/>
                <a:gd name="connsiteX20" fmla="*/ 345989 w 5139930"/>
                <a:gd name="connsiteY20" fmla="*/ 1377641 h 1476495"/>
                <a:gd name="connsiteX21" fmla="*/ 407773 w 5139930"/>
                <a:gd name="connsiteY21" fmla="*/ 1352927 h 1476495"/>
                <a:gd name="connsiteX22" fmla="*/ 3756454 w 5139930"/>
                <a:gd name="connsiteY22" fmla="*/ 1365284 h 1476495"/>
                <a:gd name="connsiteX23" fmla="*/ 3966519 w 5139930"/>
                <a:gd name="connsiteY23" fmla="*/ 1377641 h 1476495"/>
                <a:gd name="connsiteX24" fmla="*/ 4596713 w 5139930"/>
                <a:gd name="connsiteY24" fmla="*/ 1365284 h 1476495"/>
                <a:gd name="connsiteX25" fmla="*/ 4732638 w 5139930"/>
                <a:gd name="connsiteY25" fmla="*/ 1303500 h 1476495"/>
                <a:gd name="connsiteX26" fmla="*/ 4769708 w 5139930"/>
                <a:gd name="connsiteY26" fmla="*/ 1278787 h 1476495"/>
                <a:gd name="connsiteX27" fmla="*/ 4868562 w 5139930"/>
                <a:gd name="connsiteY27" fmla="*/ 1167576 h 1476495"/>
                <a:gd name="connsiteX28" fmla="*/ 5004486 w 5139930"/>
                <a:gd name="connsiteY28" fmla="*/ 1019295 h 1476495"/>
                <a:gd name="connsiteX29" fmla="*/ 5066270 w 5139930"/>
                <a:gd name="connsiteY29" fmla="*/ 920441 h 1476495"/>
                <a:gd name="connsiteX30" fmla="*/ 5078627 w 5139930"/>
                <a:gd name="connsiteY30" fmla="*/ 871014 h 1476495"/>
                <a:gd name="connsiteX31" fmla="*/ 5090984 w 5139930"/>
                <a:gd name="connsiteY31" fmla="*/ 833943 h 1476495"/>
                <a:gd name="connsiteX32" fmla="*/ 5103340 w 5139930"/>
                <a:gd name="connsiteY32" fmla="*/ 685662 h 1476495"/>
                <a:gd name="connsiteX33" fmla="*/ 5103340 w 5139930"/>
                <a:gd name="connsiteY33" fmla="*/ 339673 h 1476495"/>
                <a:gd name="connsiteX34" fmla="*/ 5029200 w 5139930"/>
                <a:gd name="connsiteY34" fmla="*/ 277889 h 1476495"/>
                <a:gd name="connsiteX35" fmla="*/ 4658497 w 5139930"/>
                <a:gd name="connsiteY35" fmla="*/ 166678 h 1476495"/>
                <a:gd name="connsiteX36" fmla="*/ 4510216 w 5139930"/>
                <a:gd name="connsiteY36" fmla="*/ 154322 h 1476495"/>
                <a:gd name="connsiteX37" fmla="*/ 3880021 w 5139930"/>
                <a:gd name="connsiteY37" fmla="*/ 117251 h 1476495"/>
                <a:gd name="connsiteX38" fmla="*/ 3373394 w 5139930"/>
                <a:gd name="connsiteY38" fmla="*/ 67824 h 1476495"/>
                <a:gd name="connsiteX39" fmla="*/ 2162432 w 5139930"/>
                <a:gd name="connsiteY39" fmla="*/ 18397 h 1476495"/>
                <a:gd name="connsiteX40" fmla="*/ 1519881 w 5139930"/>
                <a:gd name="connsiteY40" fmla="*/ 18397 h 1476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139930" h="1476495">
                  <a:moveTo>
                    <a:pt x="1532238" y="67824"/>
                  </a:moveTo>
                  <a:cubicBezTo>
                    <a:pt x="1531401" y="84560"/>
                    <a:pt x="1596208" y="327316"/>
                    <a:pt x="1482811" y="327316"/>
                  </a:cubicBezTo>
                  <a:cubicBezTo>
                    <a:pt x="1441416" y="327316"/>
                    <a:pt x="1400432" y="319079"/>
                    <a:pt x="1359243" y="314960"/>
                  </a:cubicBezTo>
                  <a:cubicBezTo>
                    <a:pt x="1136180" y="240604"/>
                    <a:pt x="1310756" y="294185"/>
                    <a:pt x="729048" y="314960"/>
                  </a:cubicBezTo>
                  <a:cubicBezTo>
                    <a:pt x="695861" y="316145"/>
                    <a:pt x="663110" y="322927"/>
                    <a:pt x="630194" y="327316"/>
                  </a:cubicBezTo>
                  <a:cubicBezTo>
                    <a:pt x="601324" y="331165"/>
                    <a:pt x="572426" y="334885"/>
                    <a:pt x="543697" y="339673"/>
                  </a:cubicBezTo>
                  <a:cubicBezTo>
                    <a:pt x="522980" y="343126"/>
                    <a:pt x="502577" y="348273"/>
                    <a:pt x="481913" y="352030"/>
                  </a:cubicBezTo>
                  <a:cubicBezTo>
                    <a:pt x="457263" y="356512"/>
                    <a:pt x="432486" y="360268"/>
                    <a:pt x="407773" y="364387"/>
                  </a:cubicBezTo>
                  <a:cubicBezTo>
                    <a:pt x="378940" y="376744"/>
                    <a:pt x="346370" y="382636"/>
                    <a:pt x="321275" y="401457"/>
                  </a:cubicBezTo>
                  <a:cubicBezTo>
                    <a:pt x="310855" y="409272"/>
                    <a:pt x="312497" y="426003"/>
                    <a:pt x="308919" y="438527"/>
                  </a:cubicBezTo>
                  <a:cubicBezTo>
                    <a:pt x="304254" y="454856"/>
                    <a:pt x="301228" y="471625"/>
                    <a:pt x="296562" y="487954"/>
                  </a:cubicBezTo>
                  <a:cubicBezTo>
                    <a:pt x="273199" y="569721"/>
                    <a:pt x="291950" y="477076"/>
                    <a:pt x="247135" y="611522"/>
                  </a:cubicBezTo>
                  <a:cubicBezTo>
                    <a:pt x="236394" y="643745"/>
                    <a:pt x="230659" y="677425"/>
                    <a:pt x="222421" y="710376"/>
                  </a:cubicBezTo>
                  <a:cubicBezTo>
                    <a:pt x="218302" y="743327"/>
                    <a:pt x="225426" y="779789"/>
                    <a:pt x="210065" y="809230"/>
                  </a:cubicBezTo>
                  <a:cubicBezTo>
                    <a:pt x="174625" y="877157"/>
                    <a:pt x="108403" y="926053"/>
                    <a:pt x="74140" y="994581"/>
                  </a:cubicBezTo>
                  <a:cubicBezTo>
                    <a:pt x="4762" y="1133339"/>
                    <a:pt x="23526" y="1073473"/>
                    <a:pt x="0" y="1167576"/>
                  </a:cubicBezTo>
                  <a:cubicBezTo>
                    <a:pt x="19699" y="1384260"/>
                    <a:pt x="-7139" y="1232654"/>
                    <a:pt x="37070" y="1365284"/>
                  </a:cubicBezTo>
                  <a:cubicBezTo>
                    <a:pt x="42440" y="1381395"/>
                    <a:pt x="42737" y="1399101"/>
                    <a:pt x="49427" y="1414711"/>
                  </a:cubicBezTo>
                  <a:cubicBezTo>
                    <a:pt x="65903" y="1453155"/>
                    <a:pt x="78259" y="1454527"/>
                    <a:pt x="111211" y="1476495"/>
                  </a:cubicBezTo>
                  <a:cubicBezTo>
                    <a:pt x="376804" y="1417473"/>
                    <a:pt x="114799" y="1496582"/>
                    <a:pt x="271848" y="1402354"/>
                  </a:cubicBezTo>
                  <a:cubicBezTo>
                    <a:pt x="294186" y="1388951"/>
                    <a:pt x="321802" y="1387316"/>
                    <a:pt x="345989" y="1377641"/>
                  </a:cubicBezTo>
                  <a:lnTo>
                    <a:pt x="407773" y="1352927"/>
                  </a:lnTo>
                  <a:lnTo>
                    <a:pt x="3756454" y="1365284"/>
                  </a:lnTo>
                  <a:cubicBezTo>
                    <a:pt x="3826595" y="1365771"/>
                    <a:pt x="3896376" y="1377641"/>
                    <a:pt x="3966519" y="1377641"/>
                  </a:cubicBezTo>
                  <a:cubicBezTo>
                    <a:pt x="4176624" y="1377641"/>
                    <a:pt x="4386648" y="1369403"/>
                    <a:pt x="4596713" y="1365284"/>
                  </a:cubicBezTo>
                  <a:cubicBezTo>
                    <a:pt x="4634178" y="1349228"/>
                    <a:pt x="4693889" y="1325642"/>
                    <a:pt x="4732638" y="1303500"/>
                  </a:cubicBezTo>
                  <a:cubicBezTo>
                    <a:pt x="4745532" y="1296132"/>
                    <a:pt x="4758532" y="1288566"/>
                    <a:pt x="4769708" y="1278787"/>
                  </a:cubicBezTo>
                  <a:cubicBezTo>
                    <a:pt x="4883632" y="1179104"/>
                    <a:pt x="4787446" y="1256805"/>
                    <a:pt x="4868562" y="1167576"/>
                  </a:cubicBezTo>
                  <a:cubicBezTo>
                    <a:pt x="5043817" y="974794"/>
                    <a:pt x="4884240" y="1169601"/>
                    <a:pt x="5004486" y="1019295"/>
                  </a:cubicBezTo>
                  <a:cubicBezTo>
                    <a:pt x="5038213" y="918114"/>
                    <a:pt x="4982323" y="1071544"/>
                    <a:pt x="5066270" y="920441"/>
                  </a:cubicBezTo>
                  <a:cubicBezTo>
                    <a:pt x="5074518" y="905595"/>
                    <a:pt x="5073961" y="887343"/>
                    <a:pt x="5078627" y="871014"/>
                  </a:cubicBezTo>
                  <a:cubicBezTo>
                    <a:pt x="5082205" y="858490"/>
                    <a:pt x="5086865" y="846300"/>
                    <a:pt x="5090984" y="833943"/>
                  </a:cubicBezTo>
                  <a:cubicBezTo>
                    <a:pt x="5095103" y="784516"/>
                    <a:pt x="5097545" y="734921"/>
                    <a:pt x="5103340" y="685662"/>
                  </a:cubicBezTo>
                  <a:cubicBezTo>
                    <a:pt x="5121159" y="534196"/>
                    <a:pt x="5175911" y="629959"/>
                    <a:pt x="5103340" y="339673"/>
                  </a:cubicBezTo>
                  <a:cubicBezTo>
                    <a:pt x="5095538" y="308464"/>
                    <a:pt x="5057721" y="292770"/>
                    <a:pt x="5029200" y="277889"/>
                  </a:cubicBezTo>
                  <a:cubicBezTo>
                    <a:pt x="4867992" y="193780"/>
                    <a:pt x="4823186" y="186441"/>
                    <a:pt x="4658497" y="166678"/>
                  </a:cubicBezTo>
                  <a:cubicBezTo>
                    <a:pt x="4609252" y="160769"/>
                    <a:pt x="4559715" y="157465"/>
                    <a:pt x="4510216" y="154322"/>
                  </a:cubicBezTo>
                  <a:cubicBezTo>
                    <a:pt x="4300211" y="140988"/>
                    <a:pt x="4089585" y="136302"/>
                    <a:pt x="3880021" y="117251"/>
                  </a:cubicBezTo>
                  <a:cubicBezTo>
                    <a:pt x="3529804" y="85414"/>
                    <a:pt x="3698663" y="102063"/>
                    <a:pt x="3373394" y="67824"/>
                  </a:cubicBezTo>
                  <a:cubicBezTo>
                    <a:pt x="2929125" y="-59108"/>
                    <a:pt x="3282920" y="34068"/>
                    <a:pt x="2162432" y="18397"/>
                  </a:cubicBezTo>
                  <a:cubicBezTo>
                    <a:pt x="1948269" y="15402"/>
                    <a:pt x="1734065" y="18397"/>
                    <a:pt x="1519881" y="18397"/>
                  </a:cubicBezTo>
                </a:path>
              </a:pathLst>
            </a:custGeom>
            <a:no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EBB955-CF21-1C08-4DF3-3E816038C09B}"/>
                </a:ext>
              </a:extLst>
            </p:cNvPr>
            <p:cNvSpPr txBox="1"/>
            <p:nvPr/>
          </p:nvSpPr>
          <p:spPr>
            <a:xfrm>
              <a:off x="6339016" y="1538554"/>
              <a:ext cx="157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JSON object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7E012A-BABB-A052-B77B-6BFF5C35C10B}"/>
              </a:ext>
            </a:extLst>
          </p:cNvPr>
          <p:cNvGrpSpPr/>
          <p:nvPr/>
        </p:nvGrpSpPr>
        <p:grpSpPr>
          <a:xfrm>
            <a:off x="2545492" y="5177481"/>
            <a:ext cx="5816064" cy="840260"/>
            <a:chOff x="2545492" y="5177481"/>
            <a:chExt cx="5816064" cy="8402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A5FD31-9DA7-EDB4-E3AE-B77060E856E7}"/>
                </a:ext>
              </a:extLst>
            </p:cNvPr>
            <p:cNvSpPr/>
            <p:nvPr/>
          </p:nvSpPr>
          <p:spPr>
            <a:xfrm>
              <a:off x="2545492" y="5659395"/>
              <a:ext cx="4522573" cy="358346"/>
            </a:xfrm>
            <a:prstGeom prst="rect">
              <a:avLst/>
            </a:prstGeom>
            <a:noFill/>
            <a:ln w="444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EC817E-0608-EC1A-62E8-4BB2C779D70A}"/>
                </a:ext>
              </a:extLst>
            </p:cNvPr>
            <p:cNvSpPr txBox="1"/>
            <p:nvPr/>
          </p:nvSpPr>
          <p:spPr>
            <a:xfrm>
              <a:off x="6783859" y="5177481"/>
              <a:ext cx="157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JSON array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221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366435-5F3A-0592-0DF6-0BD00CD29EAA}"/>
              </a:ext>
            </a:extLst>
          </p:cNvPr>
          <p:cNvSpPr txBox="1"/>
          <p:nvPr/>
        </p:nvSpPr>
        <p:spPr>
          <a:xfrm>
            <a:off x="1555897" y="584662"/>
            <a:ext cx="9080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“path” argument always starts with “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</a:t>
            </a:r>
            <a:r>
              <a:rPr lang="en-US" sz="3200" dirty="0"/>
              <a:t>”, right?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03966-BE63-3D59-6A0F-91F41F2AC75A}"/>
              </a:ext>
            </a:extLst>
          </p:cNvPr>
          <p:cNvSpPr txBox="1"/>
          <p:nvPr/>
        </p:nvSpPr>
        <p:spPr>
          <a:xfrm>
            <a:off x="2925919" y="1578025"/>
            <a:ext cx="63401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B0DBE-9477-09BB-A733-A8165CB3BC60}"/>
              </a:ext>
            </a:extLst>
          </p:cNvPr>
          <p:cNvSpPr txBox="1"/>
          <p:nvPr/>
        </p:nvSpPr>
        <p:spPr>
          <a:xfrm>
            <a:off x="1018067" y="3645197"/>
            <a:ext cx="48219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 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02CD0D-31EA-86EE-DDBC-9768CBB58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060" y="4773830"/>
            <a:ext cx="1829466" cy="9147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44EC14-8B2F-445B-7F56-11208FD9FEE3}"/>
              </a:ext>
            </a:extLst>
          </p:cNvPr>
          <p:cNvSpPr txBox="1"/>
          <p:nvPr/>
        </p:nvSpPr>
        <p:spPr>
          <a:xfrm>
            <a:off x="6114465" y="3645197"/>
            <a:ext cx="5169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BE617D-D540-AF87-B207-D831E975F330}"/>
              </a:ext>
            </a:extLst>
          </p:cNvPr>
          <p:cNvSpPr txBox="1"/>
          <p:nvPr/>
        </p:nvSpPr>
        <p:spPr>
          <a:xfrm>
            <a:off x="6230112" y="4765044"/>
            <a:ext cx="44125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Msg 13608, Level 16, State 1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specified JSON path.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0803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Interprets the JSON object into a relational view, using a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DataFrame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B9C45-45E5-295F-71E5-BD52F779F890}"/>
              </a:ext>
            </a:extLst>
          </p:cNvPr>
          <p:cNvSpPr txBox="1"/>
          <p:nvPr/>
        </p:nvSpPr>
        <p:spPr>
          <a:xfrm>
            <a:off x="1107556" y="3812698"/>
            <a:ext cx="4122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233" y="3423801"/>
            <a:ext cx="4364781" cy="105213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58519FF-7EFA-9D9C-7515-7743BCA1B66A}"/>
              </a:ext>
            </a:extLst>
          </p:cNvPr>
          <p:cNvGrpSpPr/>
          <p:nvPr/>
        </p:nvGrpSpPr>
        <p:grpSpPr>
          <a:xfrm>
            <a:off x="1088951" y="4666829"/>
            <a:ext cx="7144652" cy="894251"/>
            <a:chOff x="1088951" y="4666829"/>
            <a:chExt cx="7144652" cy="89425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9322EC-6D2A-35CD-1D67-E062BDE65E95}"/>
                </a:ext>
              </a:extLst>
            </p:cNvPr>
            <p:cNvSpPr txBox="1"/>
            <p:nvPr/>
          </p:nvSpPr>
          <p:spPr>
            <a:xfrm>
              <a:off x="1088951" y="4821568"/>
              <a:ext cx="422599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OPENJSON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@_json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'$.parents'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75AAC8-B4A7-13EE-771F-2C5E76DA7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3172" y="4666829"/>
              <a:ext cx="2650431" cy="89425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1AB0D-1CBE-965E-7BC4-E6C696F6B122}"/>
              </a:ext>
            </a:extLst>
          </p:cNvPr>
          <p:cNvGrpSpPr/>
          <p:nvPr/>
        </p:nvGrpSpPr>
        <p:grpSpPr>
          <a:xfrm>
            <a:off x="1088951" y="5634715"/>
            <a:ext cx="6579098" cy="646331"/>
            <a:chOff x="1088951" y="5634715"/>
            <a:chExt cx="6579098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A62380-2056-E063-1493-18C691FCF691}"/>
                </a:ext>
              </a:extLst>
            </p:cNvPr>
            <p:cNvSpPr txBox="1"/>
            <p:nvPr/>
          </p:nvSpPr>
          <p:spPr>
            <a:xfrm>
              <a:off x="1088951" y="5634715"/>
              <a:ext cx="4494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OPENJSON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@_json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'$.parents[0]'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383E929-0B22-9513-C3C3-E94517ABA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83172" y="5697536"/>
              <a:ext cx="2084877" cy="575513"/>
            </a:xfrm>
            <a:prstGeom prst="rect">
              <a:avLst/>
            </a:prstGeom>
          </p:spPr>
        </p:pic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4F6E84B-8841-0FB6-4043-CB9B2A286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901607"/>
              </p:ext>
            </p:extLst>
          </p:nvPr>
        </p:nvGraphicFramePr>
        <p:xfrm>
          <a:off x="9728790" y="1271130"/>
          <a:ext cx="1524426" cy="15601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970">
                  <a:extLst>
                    <a:ext uri="{9D8B030D-6E8A-4147-A177-3AD203B41FA5}">
                      <a16:colId xmlns:a16="http://schemas.microsoft.com/office/drawing/2014/main" val="114812362"/>
                    </a:ext>
                  </a:extLst>
                </a:gridCol>
                <a:gridCol w="1049456">
                  <a:extLst>
                    <a:ext uri="{9D8B030D-6E8A-4147-A177-3AD203B41FA5}">
                      <a16:colId xmlns:a16="http://schemas.microsoft.com/office/drawing/2014/main" val="40137823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type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description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83400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null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8467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string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51296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number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62235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boolean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55440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array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98729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object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07261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5B68FC1-27E1-5467-4B04-DBBAC3D01E7F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CAC9B30-F64C-6141-9815-0F808C5F12FE}"/>
              </a:ext>
            </a:extLst>
          </p:cNvPr>
          <p:cNvGrpSpPr/>
          <p:nvPr/>
        </p:nvGrpSpPr>
        <p:grpSpPr>
          <a:xfrm>
            <a:off x="7183449" y="3423801"/>
            <a:ext cx="2704263" cy="2828788"/>
            <a:chOff x="7183449" y="3423801"/>
            <a:chExt cx="2704263" cy="28287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3A69FF-E3AF-9F32-CAE3-5B1B1A4FCBA1}"/>
                </a:ext>
              </a:extLst>
            </p:cNvPr>
            <p:cNvSpPr/>
            <p:nvPr/>
          </p:nvSpPr>
          <p:spPr>
            <a:xfrm>
              <a:off x="9447878" y="3423801"/>
              <a:ext cx="439834" cy="105213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CBD71F-150D-FCBB-831A-18E8028DDFBC}"/>
                </a:ext>
              </a:extLst>
            </p:cNvPr>
            <p:cNvSpPr/>
            <p:nvPr/>
          </p:nvSpPr>
          <p:spPr>
            <a:xfrm>
              <a:off x="7793769" y="4645406"/>
              <a:ext cx="439834" cy="822494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275313-1CD1-C5ED-75CF-866D605D3062}"/>
                </a:ext>
              </a:extLst>
            </p:cNvPr>
            <p:cNvSpPr/>
            <p:nvPr/>
          </p:nvSpPr>
          <p:spPr>
            <a:xfrm>
              <a:off x="7183449" y="5677076"/>
              <a:ext cx="484599" cy="575513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546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Code" panose="020B06090200000200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the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Code" panose="020B0609020000020004" pitchFamily="49" charset="0"/>
              </a:rPr>
              <a:t>JSON</a:t>
            </a:r>
            <a:r>
              <a:rPr lang="en-US" sz="2800" dirty="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datatype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734678"/>
            <a:ext cx="4364781" cy="10521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B68FC1-27E1-5467-4B04-DBBAC3D01E7F}"/>
              </a:ext>
            </a:extLst>
          </p:cNvPr>
          <p:cNvSpPr txBox="1"/>
          <p:nvPr/>
        </p:nvSpPr>
        <p:spPr>
          <a:xfrm>
            <a:off x="8809387" y="6134549"/>
            <a:ext cx="296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Azure SQL Database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7D7A49-382E-1529-855F-E97CD3E4A38C}"/>
              </a:ext>
            </a:extLst>
          </p:cNvPr>
          <p:cNvSpPr txBox="1"/>
          <p:nvPr/>
        </p:nvSpPr>
        <p:spPr>
          <a:xfrm>
            <a:off x="1406013" y="3932280"/>
            <a:ext cx="807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OpenJson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support not yet supported for JSON native data type.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FD656B-7100-6D80-BB85-CC588925CE42}"/>
              </a:ext>
            </a:extLst>
          </p:cNvPr>
          <p:cNvSpPr txBox="1"/>
          <p:nvPr/>
        </p:nvSpPr>
        <p:spPr>
          <a:xfrm>
            <a:off x="1107556" y="4734678"/>
            <a:ext cx="46639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84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C03725A5-E480-063B-31D9-AA91FDF6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79E86-9C8F-00E3-B9DC-0F7F94CB2C93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DB1CC-A580-CD65-8EA0-59EDAD3F3E47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377357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04027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JOIN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B112C-3F74-BA86-71E2-E3EB0D4D4EC1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0E04E2-E2FA-499B-AFDB-EA898D27D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716975"/>
              </p:ext>
            </p:extLst>
          </p:nvPr>
        </p:nvGraphicFramePr>
        <p:xfrm>
          <a:off x="1202181" y="4474802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A06262-A41C-8AA6-3E1C-BE184A34F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502431"/>
              </p:ext>
            </p:extLst>
          </p:nvPr>
        </p:nvGraphicFramePr>
        <p:xfrm>
          <a:off x="1202181" y="2722785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D95F361-5AAD-553E-F3B9-E1B918EA55BC}"/>
              </a:ext>
            </a:extLst>
          </p:cNvPr>
          <p:cNvSpPr txBox="1"/>
          <p:nvPr/>
        </p:nvSpPr>
        <p:spPr>
          <a:xfrm>
            <a:off x="1202181" y="2346386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8895C-CE80-B328-701B-2F4CACE68173}"/>
              </a:ext>
            </a:extLst>
          </p:cNvPr>
          <p:cNvSpPr txBox="1"/>
          <p:nvPr/>
        </p:nvSpPr>
        <p:spPr>
          <a:xfrm>
            <a:off x="1175386" y="4098403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B4E370-8A8B-DB33-BE61-21E270E5EE24}"/>
              </a:ext>
            </a:extLst>
          </p:cNvPr>
          <p:cNvSpPr txBox="1"/>
          <p:nvPr/>
        </p:nvSpPr>
        <p:spPr>
          <a:xfrm>
            <a:off x="5535168" y="2126199"/>
            <a:ext cx="3608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C547F63-8889-CE2B-C1AF-BAE82CBD4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472400"/>
              </p:ext>
            </p:extLst>
          </p:nvPr>
        </p:nvGraphicFramePr>
        <p:xfrm>
          <a:off x="5611173" y="3249411"/>
          <a:ext cx="54054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F3F036C-36B0-BD7F-A25B-C8AE94FEC0E7}"/>
              </a:ext>
            </a:extLst>
          </p:cNvPr>
          <p:cNvSpPr txBox="1"/>
          <p:nvPr/>
        </p:nvSpPr>
        <p:spPr>
          <a:xfrm>
            <a:off x="9740699" y="6196341"/>
            <a:ext cx="1597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(ANSI-standard SQL)</a:t>
            </a:r>
          </a:p>
        </p:txBody>
      </p:sp>
    </p:spTree>
    <p:extLst>
      <p:ext uri="{BB962C8B-B14F-4D97-AF65-F5344CB8AC3E}">
        <p14:creationId xmlns:p14="http://schemas.microsoft.com/office/powerpoint/2010/main" val="37845255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0900F-8C4D-7B9C-E3B7-84DC7D494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4CB0B8-DDDB-927F-0F33-3702684E8906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FE2F0-6FBE-6DD0-2DBE-1B66D27044FA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AFFDE23-F45B-E5F0-1BD1-0D1038EE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776638"/>
              </p:ext>
            </p:extLst>
          </p:nvPr>
        </p:nvGraphicFramePr>
        <p:xfrm>
          <a:off x="6298437" y="2344833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5EEEFBD-CA08-EAAE-D9EA-D0AB56775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490265"/>
              </p:ext>
            </p:extLst>
          </p:nvPr>
        </p:nvGraphicFramePr>
        <p:xfrm>
          <a:off x="1202181" y="2344833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BBF9F0D-5E64-1C11-3B98-A2D5FA08CD83}"/>
              </a:ext>
            </a:extLst>
          </p:cNvPr>
          <p:cNvSpPr txBox="1"/>
          <p:nvPr/>
        </p:nvSpPr>
        <p:spPr>
          <a:xfrm>
            <a:off x="1202181" y="1968434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65E6C-9AE4-2587-DC25-77D9CDC7672D}"/>
              </a:ext>
            </a:extLst>
          </p:cNvPr>
          <p:cNvSpPr txBox="1"/>
          <p:nvPr/>
        </p:nvSpPr>
        <p:spPr>
          <a:xfrm>
            <a:off x="6271642" y="1968434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1C27B1-D382-EE13-7E2F-58748A8AEF11}"/>
              </a:ext>
            </a:extLst>
          </p:cNvPr>
          <p:cNvGrpSpPr/>
          <p:nvPr/>
        </p:nvGrpSpPr>
        <p:grpSpPr>
          <a:xfrm>
            <a:off x="3414775" y="2866629"/>
            <a:ext cx="2819527" cy="439515"/>
            <a:chOff x="3414775" y="2866629"/>
            <a:chExt cx="2819527" cy="43951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E4BB49A-D55F-F9C0-6B37-76C67C353128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414775" y="2866629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B1F458-4CC3-9129-9231-53D9BC8874D6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 flipV="1">
              <a:off x="3414775" y="2866629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24A7AF-364E-C99A-3B59-392E4BF668AA}"/>
              </a:ext>
            </a:extLst>
          </p:cNvPr>
          <p:cNvGrpSpPr/>
          <p:nvPr/>
        </p:nvGrpSpPr>
        <p:grpSpPr>
          <a:xfrm flipV="1">
            <a:off x="3425952" y="2856336"/>
            <a:ext cx="2819527" cy="439517"/>
            <a:chOff x="3361817" y="3279045"/>
            <a:chExt cx="2819527" cy="439515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8AF678D-9B7E-93CD-4762-ECB0765EECF4}"/>
                </a:ext>
              </a:extLst>
            </p:cNvPr>
            <p:cNvCxnSpPr>
              <a:cxnSpLocks/>
            </p:cNvCxnSpPr>
            <p:nvPr/>
          </p:nvCxnSpPr>
          <p:spPr>
            <a:xfrm>
              <a:off x="3361817" y="3279045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4918A65-DB4E-1FCC-D654-FA4E374119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61817" y="3279045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CF8073-5D41-4B31-3409-88025D4C2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22775"/>
              </p:ext>
            </p:extLst>
          </p:nvPr>
        </p:nvGraphicFramePr>
        <p:xfrm>
          <a:off x="3478624" y="3896867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B11B103-0090-AF42-5F09-0B3E93BD9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197666"/>
              </p:ext>
            </p:extLst>
          </p:nvPr>
        </p:nvGraphicFramePr>
        <p:xfrm>
          <a:off x="3478624" y="5222320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68F3FD5D-05CB-1056-0B8D-82385C11B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995" y="3841195"/>
            <a:ext cx="625792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8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CD722-E16C-83E5-A415-0BCB0FCCA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8E2ED-3CA1-74AE-187F-456F223A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201" y="2126199"/>
            <a:ext cx="2628900" cy="281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A7B088-47C5-B1A2-56D6-A7857E8AB27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APPLY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4931B-13A0-1D60-E6DB-657B5A41A9E7}"/>
              </a:ext>
            </a:extLst>
          </p:cNvPr>
          <p:cNvSpPr txBox="1"/>
          <p:nvPr/>
        </p:nvSpPr>
        <p:spPr>
          <a:xfrm>
            <a:off x="6790944" y="2126199"/>
            <a:ext cx="48768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2838F-7AEE-27B0-BA12-47486D80968B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BF9FB-39DB-C162-A636-C9C15661ECDC}"/>
              </a:ext>
            </a:extLst>
          </p:cNvPr>
          <p:cNvSpPr txBox="1"/>
          <p:nvPr/>
        </p:nvSpPr>
        <p:spPr>
          <a:xfrm>
            <a:off x="1097280" y="2126199"/>
            <a:ext cx="55839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GROUP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D3DC76-DE31-EFD1-BADB-2D1EC477DED9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8C99F-4109-BD17-001D-0FFAADEC0BA3}"/>
              </a:ext>
            </a:extLst>
          </p:cNvPr>
          <p:cNvSpPr/>
          <p:nvPr/>
        </p:nvSpPr>
        <p:spPr>
          <a:xfrm>
            <a:off x="1890584" y="3521676"/>
            <a:ext cx="4423719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023A2E-A17C-E22F-D1B6-BEBCEF270359}"/>
              </a:ext>
            </a:extLst>
          </p:cNvPr>
          <p:cNvSpPr/>
          <p:nvPr/>
        </p:nvSpPr>
        <p:spPr>
          <a:xfrm>
            <a:off x="1097839" y="2158733"/>
            <a:ext cx="4895188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FD5F48-9E43-315A-0198-A9F1AC623A62}"/>
              </a:ext>
            </a:extLst>
          </p:cNvPr>
          <p:cNvSpPr/>
          <p:nvPr/>
        </p:nvSpPr>
        <p:spPr>
          <a:xfrm>
            <a:off x="1625922" y="4914380"/>
            <a:ext cx="5055294" cy="60889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5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 animBg="1"/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10B24-E89B-B969-B97C-7EBBF68D0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5E718B-D12A-D175-1F95-BFE19790432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95087-00E1-C5F2-02DE-F9C91C46C2C1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0CB7C-F3A0-4758-1CA3-6E8D4522A900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OVER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49D15-5EA3-EF4A-28B6-FD5428D4139F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07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OUTER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29FC3-C0B3-1041-8515-E4D2E0148530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OUTER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E1634-CD63-FFA6-3741-B6C59C76A58E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OVER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AS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WHERE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40292-162B-3A16-2365-5FA3A4841979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LEFT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appears in the result set anyway.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CCC32-94B5-4589-CB32-BC8CA29E7B01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430464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69F3F55-69E2-9924-4F78-83368A27E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919" y="1270807"/>
            <a:ext cx="4460858" cy="1588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4" y="488196"/>
            <a:ext cx="390026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"home"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AEE842-C7C1-2FE7-20AE-F9F1498B7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385" y="2859767"/>
            <a:ext cx="6632562" cy="3341091"/>
          </a:xfrm>
          <a:prstGeom prst="rect">
            <a:avLst/>
          </a:prstGeom>
        </p:spPr>
      </p:pic>
      <p:pic>
        <p:nvPicPr>
          <p:cNvPr id="14" name="Picture 13" descr="Live Instructor-Led SQL Querying Advanced Training - Hands-on Course">
            <a:extLst>
              <a:ext uri="{FF2B5EF4-FFF2-40B4-BE49-F238E27FC236}">
                <a16:creationId xmlns:a16="http://schemas.microsoft.com/office/drawing/2014/main" id="{BB642230-99AB-2E0A-08D2-8698EDCE0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815" y="4705727"/>
            <a:ext cx="1772312" cy="186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mongodb">
            <a:extLst>
              <a:ext uri="{FF2B5EF4-FFF2-40B4-BE49-F238E27FC236}">
                <a16:creationId xmlns:a16="http://schemas.microsoft.com/office/drawing/2014/main" id="{3BD3B244-9621-C112-65DE-FBD021F71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5" y="5132389"/>
            <a:ext cx="1418324" cy="47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assandra db icon">
            <a:extLst>
              <a:ext uri="{FF2B5EF4-FFF2-40B4-BE49-F238E27FC236}">
                <a16:creationId xmlns:a16="http://schemas.microsoft.com/office/drawing/2014/main" id="{D12B84FE-3DC1-6A87-0634-96D511D77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735" y="5950807"/>
            <a:ext cx="872724" cy="62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Ya fue liberada la nueva versión de Apache CouchDB 3.0 y estos son sus ...">
            <a:extLst>
              <a:ext uri="{FF2B5EF4-FFF2-40B4-BE49-F238E27FC236}">
                <a16:creationId xmlns:a16="http://schemas.microsoft.com/office/drawing/2014/main" id="{E3FD43AE-B1EF-E3C6-E5B7-05FC7D759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6" y="5752201"/>
            <a:ext cx="1418323" cy="46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D1362C-D3FE-4B79-4646-4F801D2C8A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845" y="6264988"/>
            <a:ext cx="1418323" cy="3829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3B0590-29F5-FF4E-D986-6BBEFAF51D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8341" y="5074526"/>
            <a:ext cx="1224748" cy="68103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2D8D13-B297-8D30-A995-B015397BA076}"/>
              </a:ext>
            </a:extLst>
          </p:cNvPr>
          <p:cNvCxnSpPr>
            <a:cxnSpLocks/>
          </p:cNvCxnSpPr>
          <p:nvPr/>
        </p:nvCxnSpPr>
        <p:spPr>
          <a:xfrm>
            <a:off x="4778747" y="2384854"/>
            <a:ext cx="0" cy="4263081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199667-1DC6-8993-7DB5-3E311B2851F7}"/>
              </a:ext>
            </a:extLst>
          </p:cNvPr>
          <p:cNvCxnSpPr/>
          <p:nvPr/>
        </p:nvCxnSpPr>
        <p:spPr>
          <a:xfrm flipH="1">
            <a:off x="4778747" y="2384854"/>
            <a:ext cx="6935458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3A448DC-F925-232F-23FA-B9F6D55A35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6206" y="424604"/>
            <a:ext cx="2002900" cy="1432200"/>
          </a:xfrm>
          <a:prstGeom prst="rect">
            <a:avLst/>
          </a:prstGeom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4E1EAA66-D8F6-F4AF-58C4-4AD4CD919171}"/>
              </a:ext>
            </a:extLst>
          </p:cNvPr>
          <p:cNvSpPr/>
          <p:nvPr/>
        </p:nvSpPr>
        <p:spPr>
          <a:xfrm flipH="1">
            <a:off x="4028307" y="5299372"/>
            <a:ext cx="1224745" cy="109839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Image result for json icon">
            <a:extLst>
              <a:ext uri="{FF2B5EF4-FFF2-40B4-BE49-F238E27FC236}">
                <a16:creationId xmlns:a16="http://schemas.microsoft.com/office/drawing/2014/main" id="{29A66535-F841-D6C8-FAE9-0F2F880C0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459" y="424604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json icon">
            <a:extLst>
              <a:ext uri="{FF2B5EF4-FFF2-40B4-BE49-F238E27FC236}">
                <a16:creationId xmlns:a16="http://schemas.microsoft.com/office/drawing/2014/main" id="{25C3F785-3A4E-80C7-5C95-34085AFE9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493" y="407039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362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790FC6-2530-AE54-FD60-487CCAE839A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+ CROSS APPLY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48D5E4-C0BE-8320-AEDE-7E5E15262F40}"/>
              </a:ext>
            </a:extLst>
          </p:cNvPr>
          <p:cNvSpPr txBox="1"/>
          <p:nvPr/>
        </p:nvSpPr>
        <p:spPr>
          <a:xfrm>
            <a:off x="4437888" y="2816352"/>
            <a:ext cx="33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23677683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3AB85-7A46-25FF-ED9D-2791DB641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E42AB6-A562-890F-5570-9A82AB12471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+ CROSS APPLY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389AEA-E27D-0570-BDDB-33C127C30A4D}"/>
              </a:ext>
            </a:extLst>
          </p:cNvPr>
          <p:cNvSpPr txBox="1"/>
          <p:nvPr/>
        </p:nvSpPr>
        <p:spPr>
          <a:xfrm>
            <a:off x="901107" y="1594907"/>
            <a:ext cx="7732530" cy="5001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[$.name]</a:t>
            </a:r>
          </a:p>
          <a:p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j.key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k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[$.parents.name]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k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'parents'</a:t>
            </a:r>
          </a:p>
          <a:p>
            <a:endParaRPr lang="en-US" sz="1600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[$.name]</a:t>
            </a:r>
          </a:p>
          <a:p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j.key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k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[$.parents.name]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k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'parents'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08E0-98C6-7DFF-01A9-5F36E7786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710" y="4324575"/>
            <a:ext cx="4090183" cy="90765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0B862A-DBC1-FDA2-C7AE-4637D36E6859}"/>
              </a:ext>
            </a:extLst>
          </p:cNvPr>
          <p:cNvCxnSpPr/>
          <p:nvPr/>
        </p:nvCxnSpPr>
        <p:spPr>
          <a:xfrm>
            <a:off x="901107" y="4917989"/>
            <a:ext cx="58703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3406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+ CROSS APPLY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6" y="1594907"/>
            <a:ext cx="784055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6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name":"Jesús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Castillo"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name":"Mary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name":"Joseph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json_expert":true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[$.name]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k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k.key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[$.parents.name]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k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k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k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'parents'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D9458-3680-0ED6-A44B-B42EC2129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793" y="3042804"/>
            <a:ext cx="4180428" cy="15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330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32C23B-EBED-C490-CE89-6905E8DD8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1922" y="977183"/>
            <a:ext cx="4709900" cy="470990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0EBBB0-E8EC-2267-FA6E-22B366DF7EBE}"/>
              </a:ext>
            </a:extLst>
          </p:cNvPr>
          <p:cNvGraphicFramePr>
            <a:graphicFrameLocks noGrp="1"/>
          </p:cNvGraphicFramePr>
          <p:nvPr/>
        </p:nvGraphicFramePr>
        <p:xfrm>
          <a:off x="1195866" y="2997628"/>
          <a:ext cx="9625914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52367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69292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CROSS APPLY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JSON_QUERY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JSON_VALUE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OPENJSON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</a:tbl>
          </a:graphicData>
        </a:graphic>
      </p:graphicFrame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Creating JSON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AEE4B05-6AEB-DD2F-7571-09D5ECF33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427339"/>
              </p:ext>
            </p:extLst>
          </p:nvPr>
        </p:nvGraphicFramePr>
        <p:xfrm>
          <a:off x="1195866" y="2200114"/>
          <a:ext cx="9625914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0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77081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518719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CROSS APPLY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JSON_OBJECT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JSON_ARRAY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AUTO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PATH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73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JSON_MODIFY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9245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94410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'type'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ABSENT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key_name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Generates a JSON object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E8B1A511-9E0F-B6D5-D16A-F5674FB5872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F30FB4-4C0D-29B5-531A-BA73C8A13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2" y="2227932"/>
            <a:ext cx="2210112" cy="6215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2FDA2B-0BCB-E299-7844-6890E3C53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2" y="3335248"/>
            <a:ext cx="2589975" cy="6215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6EAB54-85C3-B168-AD5C-55B902551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171" y="4442564"/>
            <a:ext cx="2791309" cy="6215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406970-70D6-BCAB-CC5F-9DA1693A6F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648" y="5540356"/>
            <a:ext cx="2359319" cy="6601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4C01BB-6634-1E90-1295-4B319D79D568}"/>
              </a:ext>
            </a:extLst>
          </p:cNvPr>
          <p:cNvSpPr txBox="1"/>
          <p:nvPr/>
        </p:nvSpPr>
        <p:spPr>
          <a:xfrm>
            <a:off x="7278624" y="4026931"/>
            <a:ext cx="221894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CF1C79-B923-40BC-2406-4E0CE7263C3D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366936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Generates a JSON array given a list of valid JSON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E8B1A511-9E0F-B6D5-D16A-F5674FB5872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5F66A-44CA-F7A2-FF78-492618573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5537327"/>
            <a:ext cx="2103169" cy="6102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F1BC847-ACD1-D3E0-A719-0DABA0039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67" y="4442564"/>
            <a:ext cx="2210108" cy="6215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B03831-85F8-C943-BF9E-6000F8312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167" y="3327534"/>
            <a:ext cx="2210108" cy="6132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4E1B24-D972-F7F4-66D9-474086D88A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8814" y="2222526"/>
            <a:ext cx="2196755" cy="6032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AF92F77-D4C9-4B64-1A37-5F3E292C484C}"/>
              </a:ext>
            </a:extLst>
          </p:cNvPr>
          <p:cNvSpPr txBox="1"/>
          <p:nvPr/>
        </p:nvSpPr>
        <p:spPr>
          <a:xfrm>
            <a:off x="5807676" y="4024464"/>
            <a:ext cx="269667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ABSENT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NULL)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14C2C0-B621-7A7C-181F-94203A9CD323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354141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2C93F9-1383-E6E8-3F3C-A42C10D8539B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CONCAT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stringable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5D410F-360A-69F7-727E-A7088AA0819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Returns a concatenated string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132FF-0FD4-665F-7DEA-C3CC066D25CE}"/>
              </a:ext>
            </a:extLst>
          </p:cNvPr>
          <p:cNvSpPr txBox="1"/>
          <p:nvPr/>
        </p:nvSpPr>
        <p:spPr>
          <a:xfrm>
            <a:off x="1402080" y="2126199"/>
            <a:ext cx="743712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CONCAT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'["'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'",'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',"'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'",'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']'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CA13A5-38A3-879F-4921-F4126C788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012" y="2788348"/>
            <a:ext cx="3000282" cy="23848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57ED7F-E554-71FD-A355-51A84DDEDA57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2014+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7476267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C8FEB0-CBA9-A021-350F-61EC979AA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88" y="5636187"/>
            <a:ext cx="10846922" cy="622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527422-959C-A7D1-C504-76985DDB0225}"/>
              </a:ext>
            </a:extLst>
          </p:cNvPr>
          <p:cNvSpPr txBox="1"/>
          <p:nvPr/>
        </p:nvSpPr>
        <p:spPr>
          <a:xfrm>
            <a:off x="1251984" y="1743486"/>
            <a:ext cx="6097772" cy="3547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 Foushee'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0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'Jesús Castillo'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'$1.00'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372421-7404-DF05-C0CD-B8C79979BAF8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66B84E-DF8A-1E41-B165-4691290E5532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51D8DA-E468-7077-12BB-3E660ADA4997}"/>
              </a:ext>
            </a:extLst>
          </p:cNvPr>
          <p:cNvSpPr txBox="1"/>
          <p:nvPr/>
        </p:nvSpPr>
        <p:spPr>
          <a:xfrm>
            <a:off x="8802080" y="452739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5860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D4CD45-7C72-34CE-29B3-3757BFDDB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3572982"/>
            <a:ext cx="10191750" cy="64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4A037-BD8F-2226-325F-032628CD7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3" y="1652912"/>
            <a:ext cx="10191751" cy="5852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245872-D40B-963D-53DA-5C3BC454D2B0}"/>
              </a:ext>
            </a:extLst>
          </p:cNvPr>
          <p:cNvCxnSpPr>
            <a:cxnSpLocks/>
          </p:cNvCxnSpPr>
          <p:nvPr/>
        </p:nvCxnSpPr>
        <p:spPr>
          <a:xfrm flipH="1">
            <a:off x="5071730" y="2340864"/>
            <a:ext cx="536590" cy="138053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4329BE-0746-89A8-E036-63F53173C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036" y="5056240"/>
            <a:ext cx="5764521" cy="64769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2E722C-0483-5475-1787-CDFDFEA55173}"/>
              </a:ext>
            </a:extLst>
          </p:cNvPr>
          <p:cNvCxnSpPr>
            <a:cxnSpLocks/>
          </p:cNvCxnSpPr>
          <p:nvPr/>
        </p:nvCxnSpPr>
        <p:spPr>
          <a:xfrm>
            <a:off x="1681316" y="3811604"/>
            <a:ext cx="1171612" cy="139348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9C7CB9-2F9A-065E-6848-C3D1F481E54F}"/>
              </a:ext>
            </a:extLst>
          </p:cNvPr>
          <p:cNvSpPr/>
          <p:nvPr/>
        </p:nvSpPr>
        <p:spPr>
          <a:xfrm>
            <a:off x="6900672" y="5205088"/>
            <a:ext cx="829056" cy="350439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04961-49B0-E2F3-847C-FFE27634A934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642CD4-020B-D91D-C2EF-B36A66ED449C}"/>
              </a:ext>
            </a:extLst>
          </p:cNvPr>
          <p:cNvSpPr/>
          <p:nvPr/>
        </p:nvSpPr>
        <p:spPr>
          <a:xfrm>
            <a:off x="1000123" y="3572982"/>
            <a:ext cx="2578819" cy="23862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53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E451E-F2AA-2606-CEE2-EE14606D7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7F999E-B6F5-E20F-72F0-C6F2BC550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01" y="5023550"/>
            <a:ext cx="7439025" cy="1104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66975A-2D01-A332-7D1C-225365A88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59" y="661100"/>
            <a:ext cx="10325100" cy="43624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66470C-A158-7897-724A-CC7F432FE4B1}"/>
              </a:ext>
            </a:extLst>
          </p:cNvPr>
          <p:cNvSpPr/>
          <p:nvPr/>
        </p:nvSpPr>
        <p:spPr>
          <a:xfrm>
            <a:off x="6592187" y="4146698"/>
            <a:ext cx="3168502" cy="39340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23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Agenda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D35044F-7342-EBDC-2480-163B7D9ED6D8}"/>
              </a:ext>
            </a:extLst>
          </p:cNvPr>
          <p:cNvSpPr txBox="1"/>
          <p:nvPr/>
        </p:nvSpPr>
        <p:spPr>
          <a:xfrm>
            <a:off x="1135622" y="1591981"/>
            <a:ext cx="467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Preparing for JSON (client tools)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B5FDD9B-A3B2-5737-AF22-C0837AAACF40}"/>
              </a:ext>
            </a:extLst>
          </p:cNvPr>
          <p:cNvSpPr txBox="1"/>
          <p:nvPr/>
        </p:nvSpPr>
        <p:spPr>
          <a:xfrm>
            <a:off x="1135622" y="2327754"/>
            <a:ext cx="5610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Preparing for JSON (table architecture)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9BD48CE-2F7A-6AA2-EAE4-AB0F9DC930C2}"/>
              </a:ext>
            </a:extLst>
          </p:cNvPr>
          <p:cNvSpPr txBox="1"/>
          <p:nvPr/>
        </p:nvSpPr>
        <p:spPr>
          <a:xfrm>
            <a:off x="1135622" y="3080789"/>
            <a:ext cx="4390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Keywords for Inspecting JSON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E87B21C7-A9C8-493B-1094-56F30C127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329" y="2999926"/>
            <a:ext cx="623389" cy="623389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706E772-E526-77AE-09A5-B0C1F9C587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2" y="963794"/>
            <a:ext cx="3945556" cy="39455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F9F4A4-33F0-086A-CE63-FCEA83256DD8}"/>
              </a:ext>
            </a:extLst>
          </p:cNvPr>
          <p:cNvSpPr txBox="1"/>
          <p:nvPr/>
        </p:nvSpPr>
        <p:spPr>
          <a:xfrm>
            <a:off x="1150766" y="3827192"/>
            <a:ext cx="4245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Keywords for Querying JSON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3BF479-465F-B278-9DBA-FFDA0BE80B19}"/>
              </a:ext>
            </a:extLst>
          </p:cNvPr>
          <p:cNvSpPr txBox="1"/>
          <p:nvPr/>
        </p:nvSpPr>
        <p:spPr>
          <a:xfrm>
            <a:off x="1157396" y="4591115"/>
            <a:ext cx="4126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Keywords for Creating JSON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1F5320-9564-B061-BABB-8A3EAF24C6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516" y="4509507"/>
            <a:ext cx="623389" cy="6233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9580C8-FFC8-077F-C44D-FFCDED3B0E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516" y="3749522"/>
            <a:ext cx="649660" cy="6496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05101B-8CAA-B0FC-D15D-6FA0742166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516" y="2210494"/>
            <a:ext cx="649660" cy="6496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724493-BC20-7764-67CF-330D7B2A36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516" y="1464801"/>
            <a:ext cx="649660" cy="64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226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DEAE92-6EFE-DDCA-11CF-AF190D625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76" y="5457426"/>
            <a:ext cx="10191751" cy="585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094B62-3D14-61B6-4098-55DF89B9E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7" y="658012"/>
            <a:ext cx="10325100" cy="43624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416556-3BA8-5BEB-BA95-35BAB51CF86D}"/>
              </a:ext>
            </a:extLst>
          </p:cNvPr>
          <p:cNvSpPr/>
          <p:nvPr/>
        </p:nvSpPr>
        <p:spPr>
          <a:xfrm>
            <a:off x="6644640" y="4498848"/>
            <a:ext cx="2633472" cy="414528"/>
          </a:xfrm>
          <a:prstGeom prst="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41A3DE-A37A-0D6C-F2D9-57528F39F465}"/>
              </a:ext>
            </a:extLst>
          </p:cNvPr>
          <p:cNvGrpSpPr/>
          <p:nvPr/>
        </p:nvGrpSpPr>
        <p:grpSpPr>
          <a:xfrm>
            <a:off x="7889313" y="4498848"/>
            <a:ext cx="1273117" cy="1292353"/>
            <a:chOff x="7889313" y="4498848"/>
            <a:chExt cx="1273117" cy="12923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E13265-7C9F-189E-7BB9-D35A7DC89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99145" y="4548797"/>
              <a:ext cx="1263285" cy="124240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BD186D-74CB-B76E-6A56-66FF302A2BAA}"/>
                </a:ext>
              </a:extLst>
            </p:cNvPr>
            <p:cNvSpPr/>
            <p:nvPr/>
          </p:nvSpPr>
          <p:spPr>
            <a:xfrm>
              <a:off x="7889313" y="4498848"/>
              <a:ext cx="1263285" cy="1233358"/>
            </a:xfrm>
            <a:prstGeom prst="rect">
              <a:avLst/>
            </a:prstGeom>
            <a:noFill/>
            <a:ln w="4762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18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F4995B-E86B-6000-2652-377F06D8AD01}"/>
              </a:ext>
            </a:extLst>
          </p:cNvPr>
          <p:cNvSpPr txBox="1"/>
          <p:nvPr/>
        </p:nvSpPr>
        <p:spPr>
          <a:xfrm>
            <a:off x="1365504" y="177804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LongJson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26B038-599B-9A8F-6703-2A278666F713}"/>
              </a:ext>
            </a:extLst>
          </p:cNvPr>
          <p:cNvSpPr txBox="1"/>
          <p:nvPr/>
        </p:nvSpPr>
        <p:spPr>
          <a:xfrm>
            <a:off x="1365504" y="383381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JSON_QUERY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LongJson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AUTO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75BB75-0A61-726A-22F7-BFCC81135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335" y="2802056"/>
            <a:ext cx="6350325" cy="6629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5D62FA-B097-1D43-BB38-FDA09F8C8D2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6003E6-5A5F-BD03-C1B9-5E2F9799B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335" y="5163203"/>
            <a:ext cx="7257514" cy="6629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E78919-19B8-37A1-9DC0-CDDA8A7DE291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r>
              <a:rPr lang="en-US" dirty="0">
                <a:solidFill>
                  <a:srgbClr val="111111"/>
                </a:solidFill>
                <a:highlight>
                  <a:srgbClr val="FFFF00"/>
                </a:highlight>
                <a:latin typeface="-apple-system"/>
              </a:rPr>
              <a:t>Can be used to re-export original JSON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F10020-376E-B677-B000-AC03001475BF}"/>
              </a:ext>
            </a:extLst>
          </p:cNvPr>
          <p:cNvSpPr txBox="1"/>
          <p:nvPr/>
        </p:nvSpPr>
        <p:spPr>
          <a:xfrm>
            <a:off x="7737807" y="6348092"/>
            <a:ext cx="39819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https://microsoftedge.github.io/Demos/json-dummy-data/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7DB64E-F909-E3D3-AB1E-4EC9E5A57BCB}"/>
              </a:ext>
            </a:extLst>
          </p:cNvPr>
          <p:cNvSpPr/>
          <p:nvPr/>
        </p:nvSpPr>
        <p:spPr>
          <a:xfrm>
            <a:off x="2360141" y="5402947"/>
            <a:ext cx="877329" cy="423202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0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DFE0D-02EF-27EF-991B-C3BF47588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6711E7-6515-D143-D66C-40F426C97260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1E4DD-0133-205E-3B7A-563E8F5923D4}"/>
              </a:ext>
            </a:extLst>
          </p:cNvPr>
          <p:cNvSpPr txBox="1"/>
          <p:nvPr/>
        </p:nvSpPr>
        <p:spPr>
          <a:xfrm>
            <a:off x="4437888" y="2816352"/>
            <a:ext cx="33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1592892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F1444-66D8-55DD-5150-33C0B79D9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61D728-9A50-3D14-38D2-46EAC0BFB49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PATH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4D85C5-73BE-9A85-3A9D-51E6B8E482B5}"/>
              </a:ext>
            </a:extLst>
          </p:cNvPr>
          <p:cNvSpPr txBox="1"/>
          <p:nvPr/>
        </p:nvSpPr>
        <p:spPr>
          <a:xfrm>
            <a:off x="1002876" y="2279867"/>
            <a:ext cx="55832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</a:p>
          <a:p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'Jesús Castillo'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'$1.00'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Contestants</a:t>
            </a:r>
          </a:p>
          <a:p>
            <a:endParaRPr lang="en-US" sz="16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'Jeff Foushee'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AlsoEligible</a:t>
            </a:r>
            <a:endParaRPr lang="en-US" sz="16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600" dirty="0">
              <a:solidFill>
                <a:srgbClr val="0000FF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  <a:endParaRPr lang="en-US" sz="1600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16434-EE17-C199-9EE9-5FADBDCADD4F}"/>
              </a:ext>
            </a:extLst>
          </p:cNvPr>
          <p:cNvSpPr txBox="1"/>
          <p:nvPr/>
        </p:nvSpPr>
        <p:spPr>
          <a:xfrm>
            <a:off x="1297172" y="1233647"/>
            <a:ext cx="926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Also 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</a:t>
            </a:r>
          </a:p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Allows for greater flexibility and control in your JSON object definition.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C6C36-6623-C644-BEAC-F294138F0C43}"/>
              </a:ext>
            </a:extLst>
          </p:cNvPr>
          <p:cNvSpPr txBox="1"/>
          <p:nvPr/>
        </p:nvSpPr>
        <p:spPr>
          <a:xfrm>
            <a:off x="6780731" y="2126199"/>
            <a:ext cx="512064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400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AlsoEligible</a:t>
            </a:r>
            <a:r>
              <a:rPr lang="en-US" sz="14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0,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"Jeff Foushee"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"Contestants":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"$1.00",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1,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"Jesús Castillo"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2C8CC-F2FC-3085-B52A-155082E63AD5}"/>
              </a:ext>
            </a:extLst>
          </p:cNvPr>
          <p:cNvSpPr txBox="1"/>
          <p:nvPr/>
        </p:nvSpPr>
        <p:spPr>
          <a:xfrm>
            <a:off x="8802080" y="554065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23882602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C9975-DCC2-F97D-665B-C2ED485AB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AE109A2-AA53-3A18-3067-5A522315564F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5E35D-1FF8-C550-9085-109B02ABB7FD}"/>
              </a:ext>
            </a:extLst>
          </p:cNvPr>
          <p:cNvSpPr txBox="1"/>
          <p:nvPr/>
        </p:nvSpPr>
        <p:spPr>
          <a:xfrm>
            <a:off x="1225296" y="1579894"/>
            <a:ext cx="974140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Additional options: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INCLUDE_NULL_VALUES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1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I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ncludes null values in the JSON output of the 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clause. 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Default is to exclude keys with null values (think ABSENT ON NULL).</a:t>
            </a:r>
            <a:endParaRPr lang="en-US" sz="2000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ROOT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rootname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C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reates a root level node named “</a:t>
            </a:r>
            <a:r>
              <a:rPr lang="en-US" sz="2000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rootname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” that embodies all 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pPr>
              <a:defRPr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WITHOUT_ARRAY_WRAPPER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removes the outer array brackets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of 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DD1B2-FCE3-849A-DDE7-2FF2CCF1A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190" y="2157178"/>
            <a:ext cx="3033886" cy="5234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437A28-DBBF-6FB9-D75C-0E67FE403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223" y="3581542"/>
            <a:ext cx="1806321" cy="5747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C9D415-392F-2381-9CB9-E6AA613C6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223" y="5002545"/>
            <a:ext cx="1806321" cy="62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035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19306"/>
            <a:ext cx="9348677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’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B05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1</a:t>
            </a:r>
          </a:p>
          <a:p>
            <a:r>
              <a:rPr lang="en-US" sz="1700" dirty="0">
                <a:latin typeface="Cascadia Mono" panose="020B0609020000020004" pitchFamily="49" charset="0"/>
                <a:cs typeface="Cascadia Mono" panose="020B0609020000020004" pitchFamily="49" charset="0"/>
              </a:rPr>
              <a:t>1.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Jeff</a:t>
            </a:r>
            <a:r>
              <a:rPr lang="da-DK" sz="170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da-DK" sz="1700" dirty="0">
                <a:solidFill>
                  <a:srgbClr val="00B05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2</a:t>
            </a:r>
          </a:p>
          <a:p>
            <a:r>
              <a:rPr lang="en-US" sz="1700" dirty="0">
                <a:latin typeface="Cascadia Mono" panose="020B0609020000020004" pitchFamily="49" charset="0"/>
                <a:cs typeface="Cascadia Mono" panose="020B0609020000020004" pitchFamily="49" charset="0"/>
              </a:rPr>
              <a:t>1.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latin typeface="Cascadia Mono" panose="020B0609020000020004" pitchFamily="49" charset="0"/>
                <a:cs typeface="Cascadia Mono" panose="020B0609020000020004" pitchFamily="49" charset="0"/>
              </a:rPr>
              <a:t>2.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880ABD-C535-1042-FFC3-62D22814337A}"/>
              </a:ext>
            </a:extLst>
          </p:cNvPr>
          <p:cNvSpPr txBox="1"/>
          <p:nvPr/>
        </p:nvSpPr>
        <p:spPr>
          <a:xfrm>
            <a:off x="9615021" y="5843097"/>
            <a:ext cx="2000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05BEFB-C5DE-FBFA-FF1A-F7D9DE3CFEAD}"/>
              </a:ext>
            </a:extLst>
          </p:cNvPr>
          <p:cNvSpPr txBox="1"/>
          <p:nvPr/>
        </p:nvSpPr>
        <p:spPr>
          <a:xfrm>
            <a:off x="7993486" y="4395266"/>
            <a:ext cx="362173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What's the difference?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5765B5E-B05A-3AE6-0BE4-18575A4425AD}"/>
              </a:ext>
            </a:extLst>
          </p:cNvPr>
          <p:cNvCxnSpPr>
            <a:cxnSpLocks/>
          </p:cNvCxnSpPr>
          <p:nvPr/>
        </p:nvCxnSpPr>
        <p:spPr>
          <a:xfrm flipH="1" flipV="1">
            <a:off x="7194589" y="4245217"/>
            <a:ext cx="798897" cy="19250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44DBA7-E153-39D1-BEB6-2B00671F3FF4}"/>
              </a:ext>
            </a:extLst>
          </p:cNvPr>
          <p:cNvCxnSpPr>
            <a:cxnSpLocks/>
          </p:cNvCxnSpPr>
          <p:nvPr/>
        </p:nvCxnSpPr>
        <p:spPr>
          <a:xfrm flipH="1">
            <a:off x="7938128" y="4676779"/>
            <a:ext cx="433136" cy="2887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3964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specified JSON path.</a:t>
            </a:r>
          </a:p>
          <a:p>
            <a:endParaRPr lang="en-US" sz="1700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A0E93E-64D5-0D91-3F9A-F998D34B9AE6}"/>
              </a:ext>
            </a:extLst>
          </p:cNvPr>
          <p:cNvSpPr txBox="1"/>
          <p:nvPr/>
        </p:nvSpPr>
        <p:spPr>
          <a:xfrm>
            <a:off x="6842335" y="3711744"/>
            <a:ext cx="460857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Adds/sets even if non-existent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99A0C2-EB10-A1C7-CFF2-373E1669B39F}"/>
              </a:ext>
            </a:extLst>
          </p:cNvPr>
          <p:cNvSpPr txBox="1"/>
          <p:nvPr/>
        </p:nvSpPr>
        <p:spPr>
          <a:xfrm>
            <a:off x="7965981" y="4477338"/>
            <a:ext cx="34442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Must pre-exist to set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08E9A-4EE3-FF8B-9AC1-A55F9D1BF02B}"/>
              </a:ext>
            </a:extLst>
          </p:cNvPr>
          <p:cNvSpPr txBox="1"/>
          <p:nvPr/>
        </p:nvSpPr>
        <p:spPr>
          <a:xfrm>
            <a:off x="8374412" y="5206356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Explicitly sets to null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3F358-0DB9-F772-81C2-577A66368461}"/>
              </a:ext>
            </a:extLst>
          </p:cNvPr>
          <p:cNvSpPr txBox="1"/>
          <p:nvPr/>
        </p:nvSpPr>
        <p:spPr>
          <a:xfrm>
            <a:off x="8112284" y="5840459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Removes from JSON doc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5850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78F7-2FFA-80A6-7AD0-FE60AA3A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F32EC-1B88-B496-D1A2-6CDF7072E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Learned about the </a:t>
            </a:r>
            <a:r>
              <a:rPr lang="en-US" sz="2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dirty="0"/>
              <a:t> datatype</a:t>
            </a:r>
          </a:p>
          <a:p>
            <a:r>
              <a:rPr lang="en-US" dirty="0"/>
              <a:t>Learned all the JSON operators</a:t>
            </a:r>
          </a:p>
          <a:p>
            <a:endParaRPr lang="en-US" sz="500" dirty="0"/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    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(updated for SQL 2022)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pPr marL="457200" lvl="1" indent="0">
              <a:buNone/>
            </a:pPr>
            <a:endParaRPr lang="en-US" sz="700" dirty="0"/>
          </a:p>
          <a:p>
            <a:r>
              <a:rPr lang="en-US" dirty="0"/>
              <a:t>Learned about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 APPLY</a:t>
            </a:r>
            <a:r>
              <a:rPr lang="en-US" dirty="0"/>
              <a:t>, in conjunction with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Learned how to update SQL Management Studio to review “all the JSON”</a:t>
            </a:r>
          </a:p>
        </p:txBody>
      </p:sp>
    </p:spTree>
    <p:extLst>
      <p:ext uri="{BB962C8B-B14F-4D97-AF65-F5344CB8AC3E}">
        <p14:creationId xmlns:p14="http://schemas.microsoft.com/office/powerpoint/2010/main" val="26071883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86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727C96-CBF6-A96A-AAD4-6C7627A7C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681" y="1198606"/>
            <a:ext cx="5498757" cy="44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36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F48FBD-3737-EE9B-49A6-215FDDCDC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1" y="963794"/>
            <a:ext cx="3945557" cy="3945557"/>
          </a:xfrm>
          <a:prstGeom prst="rect">
            <a:avLst/>
          </a:prstGeom>
        </p:spPr>
      </p:pic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Preparing for JSON (Client Tools)</a:t>
            </a:r>
          </a:p>
        </p:txBody>
      </p:sp>
    </p:spTree>
    <p:extLst>
      <p:ext uri="{BB962C8B-B14F-4D97-AF65-F5344CB8AC3E}">
        <p14:creationId xmlns:p14="http://schemas.microsoft.com/office/powerpoint/2010/main" val="28569089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709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D7C9736-60E7-2A1E-1ABB-92DFDFDAF35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23301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CD3814-5F7A-709C-7100-95EE08A8BB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(Autographs available for a fee)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4C3B01-53E3-65BD-CCF2-E1EF06F67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Jeff Foushee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6564C-F769-8602-8E00-8F91F300125C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in/jeff-</a:t>
            </a:r>
            <a:r>
              <a:rPr lang="en-US" dirty="0" err="1"/>
              <a:t>foushee</a:t>
            </a:r>
            <a:r>
              <a:rPr lang="en-US" dirty="0"/>
              <a:t>/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09619D-2546-1276-2235-932FC4F99606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github.com/</a:t>
            </a:r>
            <a:r>
              <a:rPr lang="en-US" dirty="0" err="1"/>
              <a:t>jbfoushee</a:t>
            </a:r>
            <a:r>
              <a:rPr lang="en-US" dirty="0"/>
              <a:t>/</a:t>
            </a:r>
            <a:r>
              <a:rPr lang="en-US" dirty="0" err="1"/>
              <a:t>MyPresentations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8A28DD-D325-5B6C-548A-CBAEA10172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35" y="4978612"/>
            <a:ext cx="455067" cy="455067"/>
          </a:xfrm>
          <a:prstGeom prst="rect">
            <a:avLst/>
          </a:prstGeom>
        </p:spPr>
      </p:pic>
      <p:sp>
        <p:nvSpPr>
          <p:cNvPr id="16" name="Graphic 11">
            <a:extLst>
              <a:ext uri="{FF2B5EF4-FFF2-40B4-BE49-F238E27FC236}">
                <a16:creationId xmlns:a16="http://schemas.microsoft.com/office/drawing/2014/main" id="{C43FC1E7-C41A-E14A-1E02-F575B3B6AE46}"/>
              </a:ext>
            </a:extLst>
          </p:cNvPr>
          <p:cNvSpPr/>
          <p:nvPr/>
        </p:nvSpPr>
        <p:spPr>
          <a:xfrm>
            <a:off x="876135" y="4445209"/>
            <a:ext cx="455067" cy="455067"/>
          </a:xfrm>
          <a:custGeom>
            <a:avLst/>
            <a:gdLst>
              <a:gd name="connsiteX0" fmla="*/ 479468 w 562504"/>
              <a:gd name="connsiteY0" fmla="*/ 479468 h 562504"/>
              <a:gd name="connsiteX1" fmla="*/ 396432 w 562504"/>
              <a:gd name="connsiteY1" fmla="*/ 479468 h 562504"/>
              <a:gd name="connsiteX2" fmla="*/ 396432 w 562504"/>
              <a:gd name="connsiteY2" fmla="*/ 349556 h 562504"/>
              <a:gd name="connsiteX3" fmla="*/ 353574 w 562504"/>
              <a:gd name="connsiteY3" fmla="*/ 278574 h 562504"/>
              <a:gd name="connsiteX4" fmla="*/ 302681 w 562504"/>
              <a:gd name="connsiteY4" fmla="*/ 346878 h 562504"/>
              <a:gd name="connsiteX5" fmla="*/ 302681 w 562504"/>
              <a:gd name="connsiteY5" fmla="*/ 479468 h 562504"/>
              <a:gd name="connsiteX6" fmla="*/ 219645 w 562504"/>
              <a:gd name="connsiteY6" fmla="*/ 479468 h 562504"/>
              <a:gd name="connsiteX7" fmla="*/ 219645 w 562504"/>
              <a:gd name="connsiteY7" fmla="*/ 211609 h 562504"/>
              <a:gd name="connsiteX8" fmla="*/ 300002 w 562504"/>
              <a:gd name="connsiteY8" fmla="*/ 211609 h 562504"/>
              <a:gd name="connsiteX9" fmla="*/ 300002 w 562504"/>
              <a:gd name="connsiteY9" fmla="*/ 247770 h 562504"/>
              <a:gd name="connsiteX10" fmla="*/ 301342 w 562504"/>
              <a:gd name="connsiteY10" fmla="*/ 247770 h 562504"/>
              <a:gd name="connsiteX11" fmla="*/ 380360 w 562504"/>
              <a:gd name="connsiteY11" fmla="*/ 204912 h 562504"/>
              <a:gd name="connsiteX12" fmla="*/ 480807 w 562504"/>
              <a:gd name="connsiteY12" fmla="*/ 332145 h 562504"/>
              <a:gd name="connsiteX13" fmla="*/ 479468 w 562504"/>
              <a:gd name="connsiteY13" fmla="*/ 479468 h 562504"/>
              <a:gd name="connsiteX14" fmla="*/ 124555 w 562504"/>
              <a:gd name="connsiteY14" fmla="*/ 174108 h 562504"/>
              <a:gd name="connsiteX15" fmla="*/ 76340 w 562504"/>
              <a:gd name="connsiteY15" fmla="*/ 125894 h 562504"/>
              <a:gd name="connsiteX16" fmla="*/ 124555 w 562504"/>
              <a:gd name="connsiteY16" fmla="*/ 77679 h 562504"/>
              <a:gd name="connsiteX17" fmla="*/ 172769 w 562504"/>
              <a:gd name="connsiteY17" fmla="*/ 125894 h 562504"/>
              <a:gd name="connsiteX18" fmla="*/ 124555 w 562504"/>
              <a:gd name="connsiteY18" fmla="*/ 174108 h 562504"/>
              <a:gd name="connsiteX19" fmla="*/ 166073 w 562504"/>
              <a:gd name="connsiteY19" fmla="*/ 479468 h 562504"/>
              <a:gd name="connsiteX20" fmla="*/ 83036 w 562504"/>
              <a:gd name="connsiteY20" fmla="*/ 479468 h 562504"/>
              <a:gd name="connsiteX21" fmla="*/ 83036 w 562504"/>
              <a:gd name="connsiteY21" fmla="*/ 211609 h 562504"/>
              <a:gd name="connsiteX22" fmla="*/ 166073 w 562504"/>
              <a:gd name="connsiteY22" fmla="*/ 211609 h 562504"/>
              <a:gd name="connsiteX23" fmla="*/ 166073 w 562504"/>
              <a:gd name="connsiteY23" fmla="*/ 479468 h 562504"/>
              <a:gd name="connsiteX24" fmla="*/ 520986 w 562504"/>
              <a:gd name="connsiteY24" fmla="*/ 0 h 562504"/>
              <a:gd name="connsiteX25" fmla="*/ 41518 w 562504"/>
              <a:gd name="connsiteY25" fmla="*/ 0 h 562504"/>
              <a:gd name="connsiteX26" fmla="*/ 0 w 562504"/>
              <a:gd name="connsiteY26" fmla="*/ 40179 h 562504"/>
              <a:gd name="connsiteX27" fmla="*/ 0 w 562504"/>
              <a:gd name="connsiteY27" fmla="*/ 522325 h 562504"/>
              <a:gd name="connsiteX28" fmla="*/ 41518 w 562504"/>
              <a:gd name="connsiteY28" fmla="*/ 562504 h 562504"/>
              <a:gd name="connsiteX29" fmla="*/ 520986 w 562504"/>
              <a:gd name="connsiteY29" fmla="*/ 562504 h 562504"/>
              <a:gd name="connsiteX30" fmla="*/ 562504 w 562504"/>
              <a:gd name="connsiteY30" fmla="*/ 522325 h 562504"/>
              <a:gd name="connsiteX31" fmla="*/ 562504 w 562504"/>
              <a:gd name="connsiteY31" fmla="*/ 40179 h 562504"/>
              <a:gd name="connsiteX32" fmla="*/ 520986 w 562504"/>
              <a:gd name="connsiteY32" fmla="*/ 0 h 56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62504" h="562504">
                <a:moveTo>
                  <a:pt x="479468" y="479468"/>
                </a:moveTo>
                <a:lnTo>
                  <a:pt x="396432" y="479468"/>
                </a:lnTo>
                <a:lnTo>
                  <a:pt x="396432" y="349556"/>
                </a:lnTo>
                <a:cubicBezTo>
                  <a:pt x="396432" y="318752"/>
                  <a:pt x="395092" y="278574"/>
                  <a:pt x="353574" y="278574"/>
                </a:cubicBezTo>
                <a:cubicBezTo>
                  <a:pt x="310717" y="278574"/>
                  <a:pt x="302681" y="312056"/>
                  <a:pt x="302681" y="346878"/>
                </a:cubicBezTo>
                <a:lnTo>
                  <a:pt x="302681" y="479468"/>
                </a:lnTo>
                <a:lnTo>
                  <a:pt x="219645" y="479468"/>
                </a:lnTo>
                <a:lnTo>
                  <a:pt x="219645" y="211609"/>
                </a:lnTo>
                <a:lnTo>
                  <a:pt x="300002" y="211609"/>
                </a:lnTo>
                <a:lnTo>
                  <a:pt x="300002" y="247770"/>
                </a:lnTo>
                <a:lnTo>
                  <a:pt x="301342" y="247770"/>
                </a:lnTo>
                <a:cubicBezTo>
                  <a:pt x="317413" y="219645"/>
                  <a:pt x="348217" y="203573"/>
                  <a:pt x="380360" y="204912"/>
                </a:cubicBezTo>
                <a:cubicBezTo>
                  <a:pt x="464736" y="204912"/>
                  <a:pt x="480807" y="259823"/>
                  <a:pt x="480807" y="332145"/>
                </a:cubicBezTo>
                <a:lnTo>
                  <a:pt x="479468" y="479468"/>
                </a:lnTo>
                <a:close/>
                <a:moveTo>
                  <a:pt x="124555" y="174108"/>
                </a:moveTo>
                <a:cubicBezTo>
                  <a:pt x="97769" y="174108"/>
                  <a:pt x="76340" y="152680"/>
                  <a:pt x="76340" y="125894"/>
                </a:cubicBezTo>
                <a:cubicBezTo>
                  <a:pt x="76340" y="99108"/>
                  <a:pt x="97769" y="77679"/>
                  <a:pt x="124555" y="77679"/>
                </a:cubicBezTo>
                <a:cubicBezTo>
                  <a:pt x="151340" y="77679"/>
                  <a:pt x="172769" y="99108"/>
                  <a:pt x="172769" y="125894"/>
                </a:cubicBezTo>
                <a:cubicBezTo>
                  <a:pt x="174108" y="152680"/>
                  <a:pt x="151340" y="174108"/>
                  <a:pt x="124555" y="174108"/>
                </a:cubicBezTo>
                <a:close/>
                <a:moveTo>
                  <a:pt x="166073" y="479468"/>
                </a:moveTo>
                <a:lnTo>
                  <a:pt x="83036" y="479468"/>
                </a:lnTo>
                <a:lnTo>
                  <a:pt x="83036" y="211609"/>
                </a:lnTo>
                <a:lnTo>
                  <a:pt x="166073" y="211609"/>
                </a:lnTo>
                <a:lnTo>
                  <a:pt x="166073" y="479468"/>
                </a:lnTo>
                <a:close/>
                <a:moveTo>
                  <a:pt x="520986" y="0"/>
                </a:moveTo>
                <a:lnTo>
                  <a:pt x="41518" y="0"/>
                </a:lnTo>
                <a:cubicBezTo>
                  <a:pt x="18750" y="0"/>
                  <a:pt x="0" y="18750"/>
                  <a:pt x="0" y="40179"/>
                </a:cubicBezTo>
                <a:lnTo>
                  <a:pt x="0" y="522325"/>
                </a:lnTo>
                <a:cubicBezTo>
                  <a:pt x="0" y="545093"/>
                  <a:pt x="18750" y="562504"/>
                  <a:pt x="41518" y="562504"/>
                </a:cubicBezTo>
                <a:lnTo>
                  <a:pt x="520986" y="562504"/>
                </a:lnTo>
                <a:cubicBezTo>
                  <a:pt x="543754" y="562504"/>
                  <a:pt x="562504" y="543754"/>
                  <a:pt x="562504" y="522325"/>
                </a:cubicBezTo>
                <a:lnTo>
                  <a:pt x="562504" y="40179"/>
                </a:lnTo>
                <a:cubicBezTo>
                  <a:pt x="562504" y="18750"/>
                  <a:pt x="543754" y="0"/>
                  <a:pt x="52098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33000">
                <a:schemeClr val="accent1"/>
              </a:gs>
              <a:gs pos="63000">
                <a:schemeClr val="accent2"/>
              </a:gs>
              <a:gs pos="93000">
                <a:schemeClr val="accent3"/>
              </a:gs>
            </a:gsLst>
            <a:lin ang="2700000" scaled="1"/>
            <a:tileRect/>
          </a:gradFill>
          <a:ln w="132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A22358A-17B9-B5AF-1D3E-466BAF60CBDB}"/>
              </a:ext>
            </a:extLst>
          </p:cNvPr>
          <p:cNvGrpSpPr/>
          <p:nvPr/>
        </p:nvGrpSpPr>
        <p:grpSpPr>
          <a:xfrm>
            <a:off x="7013758" y="4122853"/>
            <a:ext cx="1263722" cy="1301273"/>
            <a:chOff x="8578921" y="4130211"/>
            <a:chExt cx="1263722" cy="1301273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5BABC67-274D-F202-83EE-94444805CAA3}"/>
                </a:ext>
              </a:extLst>
            </p:cNvPr>
            <p:cNvSpPr/>
            <p:nvPr/>
          </p:nvSpPr>
          <p:spPr>
            <a:xfrm>
              <a:off x="8578921" y="4130211"/>
              <a:ext cx="1263722" cy="130127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F3C9721-5B44-2324-3D2D-503A2CE6C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96272" y="4270187"/>
              <a:ext cx="1070115" cy="10624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6783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8571653-AE10-33CD-275C-3198E447428E}"/>
              </a:ext>
            </a:extLst>
          </p:cNvPr>
          <p:cNvSpPr txBox="1"/>
          <p:nvPr/>
        </p:nvSpPr>
        <p:spPr>
          <a:xfrm>
            <a:off x="8399722" y="1507004"/>
            <a:ext cx="2883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characters do you want to see on the screen?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FE876-E85C-0487-DA58-8593D3A62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582320"/>
            <a:ext cx="5518258" cy="453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07566C-241A-1A23-A506-997010010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78" y="1141582"/>
            <a:ext cx="7439025" cy="11049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EF6833-8803-70E5-B6D5-DF910DB09705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8114303" y="1830170"/>
            <a:ext cx="285419" cy="30000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B51E7F5-F07A-8623-BBB8-23E99077C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259" y="2569648"/>
            <a:ext cx="95345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85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dgate theme v2">
  <a:themeElements>
    <a:clrScheme name="PASS 2024">
      <a:dk1>
        <a:srgbClr val="110449"/>
      </a:dk1>
      <a:lt1>
        <a:srgbClr val="FFFFFF"/>
      </a:lt1>
      <a:dk2>
        <a:srgbClr val="080438"/>
      </a:dk2>
      <a:lt2>
        <a:srgbClr val="000011"/>
      </a:lt2>
      <a:accent1>
        <a:srgbClr val="FFFF00"/>
      </a:accent1>
      <a:accent2>
        <a:srgbClr val="FF8A33"/>
      </a:accent2>
      <a:accent3>
        <a:srgbClr val="9933FF"/>
      </a:accent3>
      <a:accent4>
        <a:srgbClr val="33FF99"/>
      </a:accent4>
      <a:accent5>
        <a:srgbClr val="000000"/>
      </a:accent5>
      <a:accent6>
        <a:srgbClr val="9933FF"/>
      </a:accent6>
      <a:hlink>
        <a:srgbClr val="FFFFFF"/>
      </a:hlink>
      <a:folHlink>
        <a:srgbClr val="33FF9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tx1"/>
        </a:solidFill>
      </a:spPr>
      <a:bodyPr wrap="square" rtlCol="0">
        <a:spAutoFit/>
      </a:bodyPr>
      <a:lstStyle>
        <a:defPPr algn="l">
          <a:defRPr sz="1200" b="0" dirty="0">
            <a:solidFill>
              <a:schemeClr val="bg1"/>
            </a:solidFill>
            <a:latin typeface="IBM Plex Sans Medium" panose="020B0503050203000203" pitchFamily="34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61410</TotalTime>
  <Words>8697</Words>
  <Application>Microsoft Office PowerPoint</Application>
  <PresentationFormat>Widescreen</PresentationFormat>
  <Paragraphs>1454</Paragraphs>
  <Slides>82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82</vt:i4>
      </vt:variant>
    </vt:vector>
  </HeadingPairs>
  <TitlesOfParts>
    <vt:vector size="100" baseType="lpstr">
      <vt:lpstr>-apple-system</vt:lpstr>
      <vt:lpstr>Arial</vt:lpstr>
      <vt:lpstr>Calibri</vt:lpstr>
      <vt:lpstr>Calibri Light</vt:lpstr>
      <vt:lpstr>Cascadia Code</vt:lpstr>
      <vt:lpstr>Cascadia Mono</vt:lpstr>
      <vt:lpstr>Consolas</vt:lpstr>
      <vt:lpstr>IBM Plex Sans</vt:lpstr>
      <vt:lpstr>Kanit Light</vt:lpstr>
      <vt:lpstr>Kanit Medium</vt:lpstr>
      <vt:lpstr>Kanit SemiBold</vt:lpstr>
      <vt:lpstr>Roboto</vt:lpstr>
      <vt:lpstr>Roboto Regular</vt:lpstr>
      <vt:lpstr>Segoe UI</vt:lpstr>
      <vt:lpstr>SFMono-Regular</vt:lpstr>
      <vt:lpstr>Wingdings</vt:lpstr>
      <vt:lpstr>Office Theme</vt:lpstr>
      <vt:lpstr>Redgate theme v2</vt:lpstr>
      <vt:lpstr>Reviewing after the presentation?</vt:lpstr>
      <vt:lpstr>The JSON T-SQL Operators </vt:lpstr>
      <vt:lpstr>Jeff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JSON datatype</vt:lpstr>
      <vt:lpstr>SSMS is not JSON-type friendly (yet)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Inspecting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do we go from here?</vt:lpstr>
      <vt:lpstr>PowerPoint Presentation</vt:lpstr>
      <vt:lpstr>PowerPoint Presentation</vt:lpstr>
      <vt:lpstr>PowerPoint Presentation</vt:lpstr>
      <vt:lpstr>PowerPoint Presentation</vt:lpstr>
      <vt:lpstr>Jeff Foushee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135</cp:revision>
  <dcterms:created xsi:type="dcterms:W3CDTF">2024-01-27T23:55:18Z</dcterms:created>
  <dcterms:modified xsi:type="dcterms:W3CDTF">2024-09-29T01:10:51Z</dcterms:modified>
</cp:coreProperties>
</file>